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0" r:id="rId9"/>
    <p:sldId id="273" r:id="rId10"/>
    <p:sldId id="263" r:id="rId11"/>
    <p:sldId id="264" r:id="rId12"/>
    <p:sldId id="266" r:id="rId13"/>
    <p:sldId id="267" r:id="rId14"/>
    <p:sldId id="271" r:id="rId15"/>
    <p:sldId id="275" r:id="rId16"/>
    <p:sldId id="269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70" r:id="rId25"/>
    <p:sldId id="282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1619" autoAdjust="0"/>
    <p:restoredTop sz="88991" autoAdjust="0"/>
  </p:normalViewPr>
  <p:slideViewPr>
    <p:cSldViewPr snapToGrid="0">
      <p:cViewPr varScale="1">
        <p:scale>
          <a:sx n="99" d="100"/>
          <a:sy n="99" d="100"/>
        </p:scale>
        <p:origin x="1181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2021/12/28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E81BAEE2-1189-4A35-B745-2B23B925B732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6711AF-4541-4349-B523-530622CBEDFE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28907B37-0EDB-4AA0-A4B1-89B694C5B802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E0845B-ABFB-4E64-AA32-123B31F76138}"/>
              </a:ext>
            </a:extLst>
          </p:cNvPr>
          <p:cNvSpPr txBox="1"/>
          <p:nvPr userDrawn="1"/>
        </p:nvSpPr>
        <p:spPr>
          <a:xfrm>
            <a:off x="8717320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tiff"/><Relationship Id="rId7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6.pn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9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簡単な機械学習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431950-E8EF-8240-962D-F4DE6B4E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CA4913F-AF73-524B-BDAE-1495A280258A}"/>
              </a:ext>
            </a:extLst>
          </p:cNvPr>
          <p:cNvGrpSpPr/>
          <p:nvPr/>
        </p:nvGrpSpPr>
        <p:grpSpPr>
          <a:xfrm>
            <a:off x="2555776" y="1844824"/>
            <a:ext cx="3778674" cy="3065749"/>
            <a:chOff x="4777864" y="1880779"/>
            <a:chExt cx="3999131" cy="3244612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05FA6564-ED3C-2A4A-B28E-F4837D887266}"/>
                </a:ext>
              </a:extLst>
            </p:cNvPr>
            <p:cNvCxnSpPr/>
            <p:nvPr/>
          </p:nvCxnSpPr>
          <p:spPr>
            <a:xfrm flipV="1">
              <a:off x="5123304" y="2277019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600A0651-48A6-9345-BD46-FF3A297DFEC1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4705259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CD3AF12-D5A5-5E47-9801-308DB3435041}"/>
                </a:ext>
              </a:extLst>
            </p:cNvPr>
            <p:cNvSpPr txBox="1"/>
            <p:nvPr/>
          </p:nvSpPr>
          <p:spPr>
            <a:xfrm>
              <a:off x="4777864" y="4756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DEE3A88-E762-4645-8FBA-046093613688}"/>
                </a:ext>
              </a:extLst>
            </p:cNvPr>
            <p:cNvSpPr txBox="1"/>
            <p:nvPr/>
          </p:nvSpPr>
          <p:spPr>
            <a:xfrm>
              <a:off x="8130664" y="45223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B49B0C0-FF22-F94B-9D8E-4AB63815E0C4}"/>
                </a:ext>
              </a:extLst>
            </p:cNvPr>
            <p:cNvSpPr txBox="1"/>
            <p:nvPr/>
          </p:nvSpPr>
          <p:spPr>
            <a:xfrm>
              <a:off x="4777864" y="18807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F8FD502-58FF-DE4F-8FB9-38C6821B65F8}"/>
                </a:ext>
              </a:extLst>
            </p:cNvPr>
            <p:cNvSpPr/>
            <p:nvPr/>
          </p:nvSpPr>
          <p:spPr>
            <a:xfrm>
              <a:off x="5417944" y="431917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8433E15B-F6D7-674B-8151-1EC68AB6BA6A}"/>
                </a:ext>
              </a:extLst>
            </p:cNvPr>
            <p:cNvCxnSpPr/>
            <p:nvPr/>
          </p:nvCxnSpPr>
          <p:spPr>
            <a:xfrm flipV="1">
              <a:off x="5133464" y="2845979"/>
              <a:ext cx="3017520" cy="18491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E60B3DC-CD5F-304E-A44F-95F364ACBE0F}"/>
                </a:ext>
              </a:extLst>
            </p:cNvPr>
            <p:cNvSpPr/>
            <p:nvPr/>
          </p:nvSpPr>
          <p:spPr>
            <a:xfrm>
              <a:off x="6088504" y="41058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97B434D-A37D-7D48-824E-E68A93658300}"/>
                </a:ext>
              </a:extLst>
            </p:cNvPr>
            <p:cNvSpPr/>
            <p:nvPr/>
          </p:nvSpPr>
          <p:spPr>
            <a:xfrm>
              <a:off x="6748904" y="363845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8C0C3706-18A3-DC47-9192-E69E705D3371}"/>
                </a:ext>
              </a:extLst>
            </p:cNvPr>
            <p:cNvSpPr/>
            <p:nvPr/>
          </p:nvSpPr>
          <p:spPr>
            <a:xfrm>
              <a:off x="7307704" y="31914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CD574D-EA59-FA44-AE71-C75294E9678C}"/>
                </a:ext>
              </a:extLst>
            </p:cNvPr>
            <p:cNvSpPr/>
            <p:nvPr/>
          </p:nvSpPr>
          <p:spPr>
            <a:xfrm>
              <a:off x="7968104" y="290693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76870221-EFF6-6D46-8D90-D05326BEF7F9}"/>
                </a:ext>
              </a:extLst>
            </p:cNvPr>
            <p:cNvSpPr/>
            <p:nvPr/>
          </p:nvSpPr>
          <p:spPr>
            <a:xfrm>
              <a:off x="5499224" y="261229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4E00A2-E481-B341-9AE1-3CE0CF9D1DBE}"/>
                </a:ext>
              </a:extLst>
            </p:cNvPr>
            <p:cNvSpPr txBox="1"/>
            <p:nvPr/>
          </p:nvSpPr>
          <p:spPr>
            <a:xfrm>
              <a:off x="5610984" y="251069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観測値</a:t>
              </a:r>
            </a:p>
          </p:txBody>
        </p: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24357693-E3B2-474F-BAA8-1A843053559B}"/>
                </a:ext>
              </a:extLst>
            </p:cNvPr>
            <p:cNvSpPr/>
            <p:nvPr/>
          </p:nvSpPr>
          <p:spPr>
            <a:xfrm>
              <a:off x="5356984" y="2480219"/>
              <a:ext cx="1127760" cy="42672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749C33-DF7F-7442-AA15-AD64314C8BAB}"/>
              </a:ext>
            </a:extLst>
          </p:cNvPr>
          <p:cNvSpPr txBox="1"/>
          <p:nvPr/>
        </p:nvSpPr>
        <p:spPr>
          <a:xfrm>
            <a:off x="1455039" y="114796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先程のデータセットをグラフにしてみる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2F9945F-87E7-8F4E-85C8-A4D951A2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35" y="5094448"/>
            <a:ext cx="2004430" cy="4581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160AA0-1D06-FD45-A0B8-4EB6B69550B7}"/>
              </a:ext>
            </a:extLst>
          </p:cNvPr>
          <p:cNvSpPr txBox="1"/>
          <p:nvPr/>
        </p:nvSpPr>
        <p:spPr>
          <a:xfrm>
            <a:off x="3347864" y="50131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の関係が予想される</a:t>
            </a:r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7957795-813E-2046-B5C7-CB6DF615ABFB}"/>
              </a:ext>
            </a:extLst>
          </p:cNvPr>
          <p:cNvSpPr/>
          <p:nvPr/>
        </p:nvSpPr>
        <p:spPr>
          <a:xfrm rot="16200000">
            <a:off x="2345675" y="6214008"/>
            <a:ext cx="438580" cy="4136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ABFDF5E-6511-734B-8DA3-D9DCBBC4D990}"/>
              </a:ext>
            </a:extLst>
          </p:cNvPr>
          <p:cNvSpPr txBox="1"/>
          <p:nvPr/>
        </p:nvSpPr>
        <p:spPr>
          <a:xfrm>
            <a:off x="2906867" y="6172637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最小二乗法で</a:t>
            </a:r>
            <a:r>
              <a:rPr kumimoji="1" lang="en-US" altLang="ja-JP" sz="2400" dirty="0"/>
              <a:t>a</a:t>
            </a:r>
            <a:r>
              <a:rPr kumimoji="1" lang="ja-JP" altLang="en-US" sz="2400"/>
              <a:t>を決める</a:t>
            </a: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1C8C070-6317-A340-A8AB-D3E8954F4AC1}"/>
              </a:ext>
            </a:extLst>
          </p:cNvPr>
          <p:cNvSpPr/>
          <p:nvPr/>
        </p:nvSpPr>
        <p:spPr>
          <a:xfrm>
            <a:off x="2483768" y="5013176"/>
            <a:ext cx="360040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925F10B-2FD0-4243-8291-0329BB6108A5}"/>
              </a:ext>
            </a:extLst>
          </p:cNvPr>
          <p:cNvSpPr txBox="1"/>
          <p:nvPr/>
        </p:nvSpPr>
        <p:spPr>
          <a:xfrm>
            <a:off x="2843808" y="55892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モデルパラメータ</a:t>
            </a:r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527719A7-18D1-D549-A9EA-187A4A29EC1C}"/>
              </a:ext>
            </a:extLst>
          </p:cNvPr>
          <p:cNvCxnSpPr>
            <a:stCxn id="19" idx="1"/>
          </p:cNvCxnSpPr>
          <p:nvPr/>
        </p:nvCxnSpPr>
        <p:spPr>
          <a:xfrm rot="10800000">
            <a:off x="2627784" y="5517233"/>
            <a:ext cx="216024" cy="302841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01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2A920E-54FD-8141-A470-C96624FA3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E2C0A-5952-094B-8EF9-17F4F5E83455}"/>
              </a:ext>
            </a:extLst>
          </p:cNvPr>
          <p:cNvSpPr txBox="1"/>
          <p:nvPr/>
        </p:nvSpPr>
        <p:spPr>
          <a:xfrm>
            <a:off x="467544" y="112474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何が起きたか？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B881B6-F23B-2943-A105-4D2442924653}"/>
              </a:ext>
            </a:extLst>
          </p:cNvPr>
          <p:cNvSpPr txBox="1"/>
          <p:nvPr/>
        </p:nvSpPr>
        <p:spPr>
          <a:xfrm>
            <a:off x="755576" y="223456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多数の</a:t>
            </a:r>
            <a:r>
              <a:rPr kumimoji="1" lang="ja-JP" altLang="en-US" sz="2800">
                <a:solidFill>
                  <a:srgbClr val="011893"/>
                </a:solidFill>
              </a:rPr>
              <a:t>データセット</a:t>
            </a:r>
            <a:r>
              <a:rPr kumimoji="1" lang="ja-JP" altLang="en-US" sz="2800"/>
              <a:t>から、</a:t>
            </a:r>
            <a:r>
              <a:rPr kumimoji="1" lang="ja-JP" altLang="en-US" sz="2800">
                <a:solidFill>
                  <a:srgbClr val="011893"/>
                </a:solidFill>
              </a:rPr>
              <a:t>モデル</a:t>
            </a:r>
            <a:r>
              <a:rPr kumimoji="1" lang="ja-JP" altLang="en-US" sz="2800"/>
              <a:t>が決まった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C62681E-246E-A745-8988-3417BA6F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82779"/>
            <a:ext cx="2004430" cy="4581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66557FA-38F1-4E4C-B2D4-242C54A6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085440"/>
            <a:ext cx="1940849" cy="652831"/>
          </a:xfrm>
          <a:prstGeom prst="rect">
            <a:avLst/>
          </a:prstGeom>
        </p:spPr>
      </p:pic>
      <p:sp>
        <p:nvSpPr>
          <p:cNvPr id="7" name="下矢印 6">
            <a:extLst>
              <a:ext uri="{FF2B5EF4-FFF2-40B4-BE49-F238E27FC236}">
                <a16:creationId xmlns:a16="http://schemas.microsoft.com/office/drawing/2014/main" id="{62E4DDBD-416D-F749-8B72-0FD752514005}"/>
              </a:ext>
            </a:extLst>
          </p:cNvPr>
          <p:cNvSpPr/>
          <p:nvPr/>
        </p:nvSpPr>
        <p:spPr>
          <a:xfrm rot="16200000">
            <a:off x="4071404" y="3145032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856D53-713C-1549-BC76-D4EBF26B947B}"/>
              </a:ext>
            </a:extLst>
          </p:cNvPr>
          <p:cNvSpPr txBox="1"/>
          <p:nvPr/>
        </p:nvSpPr>
        <p:spPr>
          <a:xfrm>
            <a:off x="2483768" y="4119741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FF0000"/>
                </a:solidFill>
              </a:rPr>
              <a:t>情報</a:t>
            </a:r>
            <a:r>
              <a:rPr kumimoji="1" lang="ja-JP" altLang="en-US" sz="3600"/>
              <a:t>が</a:t>
            </a:r>
            <a:r>
              <a:rPr kumimoji="1" lang="ja-JP" altLang="en-US" sz="3600">
                <a:solidFill>
                  <a:srgbClr val="FF0000"/>
                </a:solidFill>
              </a:rPr>
              <a:t>圧縮</a:t>
            </a:r>
            <a:r>
              <a:rPr kumimoji="1" lang="ja-JP" altLang="en-US" sz="3600"/>
              <a:t>された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887C56-C19D-1646-86A4-F88F72C91C78}"/>
              </a:ext>
            </a:extLst>
          </p:cNvPr>
          <p:cNvSpPr txBox="1"/>
          <p:nvPr/>
        </p:nvSpPr>
        <p:spPr>
          <a:xfrm>
            <a:off x="251520" y="5013176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このモデルは正しいか？</a:t>
            </a:r>
            <a:endParaRPr kumimoji="1" lang="en-US" altLang="ja-JP" sz="2800" dirty="0"/>
          </a:p>
          <a:p>
            <a:r>
              <a:rPr lang="ja-JP" altLang="en-US" sz="2800"/>
              <a:t>どうすれば正しいと検証できるか？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56896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134F70-7C5E-324A-810E-6F3A4C2D0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訓練誤差と汎化誤差</a:t>
            </a:r>
          </a:p>
        </p:txBody>
      </p:sp>
      <p:pic>
        <p:nvPicPr>
          <p:cNvPr id="3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3F29FD6B-9FD3-FC4F-9E77-26B3B3B4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25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0DF71C-E362-FD44-A5BA-8E59366BB99C}"/>
              </a:ext>
            </a:extLst>
          </p:cNvPr>
          <p:cNvSpPr txBox="1"/>
          <p:nvPr/>
        </p:nvSpPr>
        <p:spPr>
          <a:xfrm>
            <a:off x="3284614" y="2048932"/>
            <a:ext cx="242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データセット</a:t>
            </a:r>
            <a:endParaRPr kumimoji="1" lang="ja-JP" altLang="en-US" sz="2400" dirty="0"/>
          </a:p>
        </p:txBody>
      </p:sp>
      <p:pic>
        <p:nvPicPr>
          <p:cNvPr id="5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A3045107-7644-DA44-A1DD-2F94B88C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89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C728878C-3C18-9249-9772-4FD74A7B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53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8ED330E4-8367-0346-AE26-974CB814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17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4EECE304-6FEF-8543-80E6-08C3D425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81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37BBADBA-FAFE-9747-AEEC-9F1024FD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40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F5B52B2C-EB88-5B45-A32A-11FDD84B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579574C5-923D-0F4A-AAC2-C95C14FB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58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84D56C2-C616-E343-93D5-8D9137C081E9}"/>
              </a:ext>
            </a:extLst>
          </p:cNvPr>
          <p:cNvSpPr txBox="1"/>
          <p:nvPr/>
        </p:nvSpPr>
        <p:spPr>
          <a:xfrm>
            <a:off x="1510353" y="3680228"/>
            <a:ext cx="205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訓練データ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849C0DE-C198-BC42-B8FC-2873C8906EE0}"/>
              </a:ext>
            </a:extLst>
          </p:cNvPr>
          <p:cNvSpPr txBox="1"/>
          <p:nvPr/>
        </p:nvSpPr>
        <p:spPr>
          <a:xfrm>
            <a:off x="5583110" y="3615334"/>
            <a:ext cx="242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テスト</a:t>
            </a:r>
            <a:r>
              <a:rPr kumimoji="1" lang="ja-JP" altLang="en-US" sz="2400" dirty="0"/>
              <a:t>データ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4D51BD9-7E7D-F347-9E0A-D5D871DFC0D8}"/>
              </a:ext>
            </a:extLst>
          </p:cNvPr>
          <p:cNvSpPr txBox="1"/>
          <p:nvPr/>
        </p:nvSpPr>
        <p:spPr>
          <a:xfrm>
            <a:off x="1382523" y="51962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モデルを</a:t>
            </a:r>
            <a:r>
              <a:rPr kumimoji="1" lang="ja-JP" altLang="en-US" dirty="0"/>
              <a:t>決める</a:t>
            </a:r>
          </a:p>
        </p:txBody>
      </p:sp>
      <p:pic>
        <p:nvPicPr>
          <p:cNvPr id="15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306F9A80-EBEE-704E-889A-E1408338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69" y="4225186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C0502599-97F0-E541-A302-2EC81086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316" y="4225186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0A944E-0FB0-314B-ADE2-9FEF7A581B63}"/>
              </a:ext>
            </a:extLst>
          </p:cNvPr>
          <p:cNvSpPr txBox="1"/>
          <p:nvPr/>
        </p:nvSpPr>
        <p:spPr>
          <a:xfrm>
            <a:off x="5193935" y="51817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モデルの予測性能を確認する</a:t>
            </a:r>
            <a:endParaRPr kumimoji="1" lang="ja-JP" altLang="en-US" dirty="0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3805D6A-2187-9947-9CDC-0061E6AE3089}"/>
              </a:ext>
            </a:extLst>
          </p:cNvPr>
          <p:cNvSpPr/>
          <p:nvPr/>
        </p:nvSpPr>
        <p:spPr>
          <a:xfrm>
            <a:off x="2614259" y="2710558"/>
            <a:ext cx="33930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2C347DE6-72AD-5D4D-8094-6B4A1B063D62}"/>
              </a:ext>
            </a:extLst>
          </p:cNvPr>
          <p:cNvSpPr/>
          <p:nvPr/>
        </p:nvSpPr>
        <p:spPr>
          <a:xfrm>
            <a:off x="1162320" y="4164085"/>
            <a:ext cx="22082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F13C6045-BA98-1945-931B-ADB7D19281FB}"/>
              </a:ext>
            </a:extLst>
          </p:cNvPr>
          <p:cNvSpPr/>
          <p:nvPr/>
        </p:nvSpPr>
        <p:spPr>
          <a:xfrm>
            <a:off x="5942886" y="4156600"/>
            <a:ext cx="1400392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38DBAF71-CB07-1E42-ACDF-4D71289155D6}"/>
              </a:ext>
            </a:extLst>
          </p:cNvPr>
          <p:cNvCxnSpPr>
            <a:stCxn id="23" idx="4"/>
            <a:endCxn id="19" idx="3"/>
          </p:cNvCxnSpPr>
          <p:nvPr/>
        </p:nvCxnSpPr>
        <p:spPr>
          <a:xfrm rot="5400000">
            <a:off x="3236894" y="3731505"/>
            <a:ext cx="952753" cy="68546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E731D37A-3818-174D-BE53-ACFC8E2777B6}"/>
              </a:ext>
            </a:extLst>
          </p:cNvPr>
          <p:cNvCxnSpPr>
            <a:stCxn id="24" idx="4"/>
          </p:cNvCxnSpPr>
          <p:nvPr/>
        </p:nvCxnSpPr>
        <p:spPr>
          <a:xfrm rot="16200000" flipH="1">
            <a:off x="4772084" y="3358338"/>
            <a:ext cx="938464" cy="141751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楕円 76">
            <a:extLst>
              <a:ext uri="{FF2B5EF4-FFF2-40B4-BE49-F238E27FC236}">
                <a16:creationId xmlns:a16="http://schemas.microsoft.com/office/drawing/2014/main" id="{DF9B5BBA-7054-3A44-921E-BD1C241664D2}"/>
              </a:ext>
            </a:extLst>
          </p:cNvPr>
          <p:cNvSpPr/>
          <p:nvPr/>
        </p:nvSpPr>
        <p:spPr>
          <a:xfrm>
            <a:off x="3992217" y="3483616"/>
            <a:ext cx="127569" cy="114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81">
            <a:extLst>
              <a:ext uri="{FF2B5EF4-FFF2-40B4-BE49-F238E27FC236}">
                <a16:creationId xmlns:a16="http://schemas.microsoft.com/office/drawing/2014/main" id="{984C422F-A5B2-404A-924F-340220B45712}"/>
              </a:ext>
            </a:extLst>
          </p:cNvPr>
          <p:cNvSpPr/>
          <p:nvPr/>
        </p:nvSpPr>
        <p:spPr>
          <a:xfrm>
            <a:off x="4480004" y="3483616"/>
            <a:ext cx="105114" cy="114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B8F8A6-CF32-764D-A8CF-CDA10A2D7457}"/>
              </a:ext>
            </a:extLst>
          </p:cNvPr>
          <p:cNvSpPr txBox="1"/>
          <p:nvPr/>
        </p:nvSpPr>
        <p:spPr>
          <a:xfrm>
            <a:off x="1615157" y="1190570"/>
            <a:ext cx="539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データを</a:t>
            </a:r>
            <a:r>
              <a:rPr kumimoji="1" lang="en-US" altLang="ja-JP" sz="2800" dirty="0"/>
              <a:t>2</a:t>
            </a:r>
            <a:r>
              <a:rPr kumimoji="1" lang="ja-JP" altLang="en-US" sz="2800"/>
              <a:t>つのグループに分ける</a:t>
            </a:r>
          </a:p>
        </p:txBody>
      </p:sp>
    </p:spTree>
    <p:extLst>
      <p:ext uri="{BB962C8B-B14F-4D97-AF65-F5344CB8AC3E}">
        <p14:creationId xmlns:p14="http://schemas.microsoft.com/office/powerpoint/2010/main" val="233861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9C8F78-E78F-C149-8D3E-D564BA121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訓練誤差と汎化誤差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E98D8B4-77FD-A640-BC23-DBDD49353706}"/>
              </a:ext>
            </a:extLst>
          </p:cNvPr>
          <p:cNvCxnSpPr/>
          <p:nvPr/>
        </p:nvCxnSpPr>
        <p:spPr>
          <a:xfrm>
            <a:off x="6004599" y="4772962"/>
            <a:ext cx="1647" cy="2746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F80CFA6-C043-5347-800D-201C7F098CED}"/>
              </a:ext>
            </a:extLst>
          </p:cNvPr>
          <p:cNvCxnSpPr/>
          <p:nvPr/>
        </p:nvCxnSpPr>
        <p:spPr>
          <a:xfrm>
            <a:off x="7034453" y="3844715"/>
            <a:ext cx="1647" cy="2746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DEB2DB-B419-C043-8A75-ACEB049093B6}"/>
              </a:ext>
            </a:extLst>
          </p:cNvPr>
          <p:cNvCxnSpPr/>
          <p:nvPr/>
        </p:nvCxnSpPr>
        <p:spPr>
          <a:xfrm>
            <a:off x="1309832" y="5009940"/>
            <a:ext cx="0" cy="863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8EC22-C124-F54E-AC8A-DB461E1D2C7B}"/>
              </a:ext>
            </a:extLst>
          </p:cNvPr>
          <p:cNvCxnSpPr/>
          <p:nvPr/>
        </p:nvCxnSpPr>
        <p:spPr>
          <a:xfrm>
            <a:off x="2122517" y="4218674"/>
            <a:ext cx="0" cy="29596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06BBDF7-828A-A241-B663-64D62B9172DF}"/>
              </a:ext>
            </a:extLst>
          </p:cNvPr>
          <p:cNvCxnSpPr/>
          <p:nvPr/>
        </p:nvCxnSpPr>
        <p:spPr>
          <a:xfrm>
            <a:off x="3222924" y="3838365"/>
            <a:ext cx="1647" cy="27461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EF57709-4109-744C-A89C-1809A963C9D3}"/>
              </a:ext>
            </a:extLst>
          </p:cNvPr>
          <p:cNvCxnSpPr/>
          <p:nvPr/>
        </p:nvCxnSpPr>
        <p:spPr>
          <a:xfrm flipV="1">
            <a:off x="659015" y="2982385"/>
            <a:ext cx="0" cy="2783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2618B53-0DB5-864F-8C60-6EFCE97B0FEF}"/>
              </a:ext>
            </a:extLst>
          </p:cNvPr>
          <p:cNvCxnSpPr>
            <a:cxnSpLocks/>
          </p:cNvCxnSpPr>
          <p:nvPr/>
        </p:nvCxnSpPr>
        <p:spPr>
          <a:xfrm>
            <a:off x="323735" y="5410625"/>
            <a:ext cx="3322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537491-1A46-0D49-8016-5AFE0704B53A}"/>
              </a:ext>
            </a:extLst>
          </p:cNvPr>
          <p:cNvSpPr txBox="1"/>
          <p:nvPr/>
        </p:nvSpPr>
        <p:spPr>
          <a:xfrm>
            <a:off x="313575" y="54614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8E8F55-2DCB-F14B-8978-50C25B9F2B00}"/>
              </a:ext>
            </a:extLst>
          </p:cNvPr>
          <p:cNvSpPr txBox="1"/>
          <p:nvPr/>
        </p:nvSpPr>
        <p:spPr>
          <a:xfrm>
            <a:off x="3666375" y="5227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8E1294-B3FB-0844-A570-034D5E896A6E}"/>
              </a:ext>
            </a:extLst>
          </p:cNvPr>
          <p:cNvSpPr txBox="1"/>
          <p:nvPr/>
        </p:nvSpPr>
        <p:spPr>
          <a:xfrm>
            <a:off x="335849" y="26130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CA04B7-2335-884E-9944-5EE961604D71}"/>
              </a:ext>
            </a:extLst>
          </p:cNvPr>
          <p:cNvCxnSpPr/>
          <p:nvPr/>
        </p:nvCxnSpPr>
        <p:spPr>
          <a:xfrm flipV="1">
            <a:off x="669175" y="3551345"/>
            <a:ext cx="3017520" cy="1849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9">
            <a:extLst>
              <a:ext uri="{FF2B5EF4-FFF2-40B4-BE49-F238E27FC236}">
                <a16:creationId xmlns:a16="http://schemas.microsoft.com/office/drawing/2014/main" id="{865049FA-3356-0945-9618-C423D5EC286C}"/>
              </a:ext>
            </a:extLst>
          </p:cNvPr>
          <p:cNvSpPr/>
          <p:nvPr/>
        </p:nvSpPr>
        <p:spPr>
          <a:xfrm>
            <a:off x="2056477" y="4086594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4D33F14-513E-9948-9F46-9FB9C3390D34}"/>
                  </a:ext>
                </a:extLst>
              </p:cNvPr>
              <p:cNvSpPr txBox="1"/>
              <p:nvPr/>
            </p:nvSpPr>
            <p:spPr>
              <a:xfrm>
                <a:off x="2284615" y="5466505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4D33F14-513E-9948-9F46-9FB9C339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5" y="5466505"/>
                <a:ext cx="248722" cy="276999"/>
              </a:xfrm>
              <a:prstGeom prst="rect">
                <a:avLst/>
              </a:prstGeom>
              <a:blipFill>
                <a:blip r:embed="rId2"/>
                <a:stretch>
                  <a:fillRect l="-15789" r="-526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72BB377-F738-E049-8F16-6A3BDFBDBB5C}"/>
                  </a:ext>
                </a:extLst>
              </p:cNvPr>
              <p:cNvSpPr txBox="1"/>
              <p:nvPr/>
            </p:nvSpPr>
            <p:spPr>
              <a:xfrm>
                <a:off x="364375" y="387138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72BB377-F738-E049-8F16-6A3BDFBD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5" y="3871385"/>
                <a:ext cx="250390" cy="276999"/>
              </a:xfrm>
              <a:prstGeom prst="rect">
                <a:avLst/>
              </a:prstGeom>
              <a:blipFill>
                <a:blip r:embed="rId3"/>
                <a:stretch>
                  <a:fillRect l="-20000" r="-5000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9">
            <a:extLst>
              <a:ext uri="{FF2B5EF4-FFF2-40B4-BE49-F238E27FC236}">
                <a16:creationId xmlns:a16="http://schemas.microsoft.com/office/drawing/2014/main" id="{15D9F8B9-F36D-714C-8841-2CF2F475D1D2}"/>
              </a:ext>
            </a:extLst>
          </p:cNvPr>
          <p:cNvSpPr/>
          <p:nvPr/>
        </p:nvSpPr>
        <p:spPr>
          <a:xfrm>
            <a:off x="3160059" y="4119334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9">
            <a:extLst>
              <a:ext uri="{FF2B5EF4-FFF2-40B4-BE49-F238E27FC236}">
                <a16:creationId xmlns:a16="http://schemas.microsoft.com/office/drawing/2014/main" id="{57809E6F-8851-5C4E-9071-998894F5E7BE}"/>
              </a:ext>
            </a:extLst>
          </p:cNvPr>
          <p:cNvSpPr/>
          <p:nvPr/>
        </p:nvSpPr>
        <p:spPr>
          <a:xfrm>
            <a:off x="1243792" y="5105826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4786239-F0B9-2B4E-B432-19F6B8096D9B}"/>
              </a:ext>
            </a:extLst>
          </p:cNvPr>
          <p:cNvSpPr txBox="1"/>
          <p:nvPr/>
        </p:nvSpPr>
        <p:spPr>
          <a:xfrm>
            <a:off x="643438" y="4193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訓練誤差</a:t>
            </a:r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18C6553-96FD-914F-AF6D-317C87ABB96D}"/>
              </a:ext>
            </a:extLst>
          </p:cNvPr>
          <p:cNvCxnSpPr>
            <a:stCxn id="19" idx="3"/>
          </p:cNvCxnSpPr>
          <p:nvPr/>
        </p:nvCxnSpPr>
        <p:spPr>
          <a:xfrm>
            <a:off x="1751434" y="4377888"/>
            <a:ext cx="3554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BAC2107-3266-154E-94AC-B17EEE234300}"/>
              </a:ext>
            </a:extLst>
          </p:cNvPr>
          <p:cNvCxnSpPr/>
          <p:nvPr/>
        </p:nvCxnSpPr>
        <p:spPr>
          <a:xfrm flipV="1">
            <a:off x="4973618" y="2972225"/>
            <a:ext cx="0" cy="2783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24F84BA-38FD-9F44-8321-047D291D662D}"/>
              </a:ext>
            </a:extLst>
          </p:cNvPr>
          <p:cNvCxnSpPr>
            <a:cxnSpLocks/>
          </p:cNvCxnSpPr>
          <p:nvPr/>
        </p:nvCxnSpPr>
        <p:spPr>
          <a:xfrm>
            <a:off x="4638338" y="5400465"/>
            <a:ext cx="3322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815302F-EBAE-F343-8907-5A6CF229412B}"/>
              </a:ext>
            </a:extLst>
          </p:cNvPr>
          <p:cNvSpPr txBox="1"/>
          <p:nvPr/>
        </p:nvSpPr>
        <p:spPr>
          <a:xfrm>
            <a:off x="4628178" y="5451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42C8BF6-A5D6-254E-8044-C1311FB9D64B}"/>
              </a:ext>
            </a:extLst>
          </p:cNvPr>
          <p:cNvSpPr txBox="1"/>
          <p:nvPr/>
        </p:nvSpPr>
        <p:spPr>
          <a:xfrm>
            <a:off x="7980978" y="52175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C0800A-E710-254A-8A1C-C3CCAE4A75BA}"/>
              </a:ext>
            </a:extLst>
          </p:cNvPr>
          <p:cNvSpPr txBox="1"/>
          <p:nvPr/>
        </p:nvSpPr>
        <p:spPr>
          <a:xfrm>
            <a:off x="4650452" y="2602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EE83D0A-7A44-8143-961C-8957DB1EB2F9}"/>
              </a:ext>
            </a:extLst>
          </p:cNvPr>
          <p:cNvCxnSpPr/>
          <p:nvPr/>
        </p:nvCxnSpPr>
        <p:spPr>
          <a:xfrm flipV="1">
            <a:off x="4983778" y="3541185"/>
            <a:ext cx="3017520" cy="1849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731BB99-75AF-BA4C-95BE-C6174488ABF1}"/>
                  </a:ext>
                </a:extLst>
              </p:cNvPr>
              <p:cNvSpPr txBox="1"/>
              <p:nvPr/>
            </p:nvSpPr>
            <p:spPr>
              <a:xfrm>
                <a:off x="6599218" y="5456345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731BB99-75AF-BA4C-95BE-C6174488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18" y="5456345"/>
                <a:ext cx="248722" cy="276999"/>
              </a:xfrm>
              <a:prstGeom prst="rect">
                <a:avLst/>
              </a:prstGeom>
              <a:blipFill>
                <a:blip r:embed="rId4"/>
                <a:stretch>
                  <a:fillRect l="-15000" r="-5000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D11484C-FDBF-DC4E-9D7D-F8D6B68BEB07}"/>
                  </a:ext>
                </a:extLst>
              </p:cNvPr>
              <p:cNvSpPr txBox="1"/>
              <p:nvPr/>
            </p:nvSpPr>
            <p:spPr>
              <a:xfrm>
                <a:off x="4678978" y="386122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D11484C-FDBF-DC4E-9D7D-F8D6B68B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78" y="3861225"/>
                <a:ext cx="250390" cy="276999"/>
              </a:xfrm>
              <a:prstGeom prst="rect">
                <a:avLst/>
              </a:prstGeom>
              <a:blipFill>
                <a:blip r:embed="rId5"/>
                <a:stretch>
                  <a:fillRect l="-19048" r="-4762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455F62D-4138-2441-A2AF-6CA4E260CA27}"/>
              </a:ext>
            </a:extLst>
          </p:cNvPr>
          <p:cNvSpPr txBox="1"/>
          <p:nvPr/>
        </p:nvSpPr>
        <p:spPr>
          <a:xfrm>
            <a:off x="5515887" y="38253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汎化誤差</a:t>
            </a:r>
            <a:endParaRPr kumimoji="1" lang="ja-JP" altLang="en-US" dirty="0"/>
          </a:p>
        </p:txBody>
      </p:sp>
      <p:sp>
        <p:nvSpPr>
          <p:cNvPr id="30" name="円/楕円 9">
            <a:extLst>
              <a:ext uri="{FF2B5EF4-FFF2-40B4-BE49-F238E27FC236}">
                <a16:creationId xmlns:a16="http://schemas.microsoft.com/office/drawing/2014/main" id="{012A157D-A464-ED44-934C-6112B64B78BF}"/>
              </a:ext>
            </a:extLst>
          </p:cNvPr>
          <p:cNvSpPr/>
          <p:nvPr/>
        </p:nvSpPr>
        <p:spPr>
          <a:xfrm>
            <a:off x="6970060" y="3772974"/>
            <a:ext cx="132080" cy="1320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9">
            <a:extLst>
              <a:ext uri="{FF2B5EF4-FFF2-40B4-BE49-F238E27FC236}">
                <a16:creationId xmlns:a16="http://schemas.microsoft.com/office/drawing/2014/main" id="{4A1CF95E-B96C-114C-B706-2CEE2D679DCB}"/>
              </a:ext>
            </a:extLst>
          </p:cNvPr>
          <p:cNvSpPr/>
          <p:nvPr/>
        </p:nvSpPr>
        <p:spPr>
          <a:xfrm>
            <a:off x="5940208" y="4978317"/>
            <a:ext cx="132080" cy="1320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D93D006-CF5F-F946-8571-9D82D720B0F3}"/>
              </a:ext>
            </a:extLst>
          </p:cNvPr>
          <p:cNvCxnSpPr/>
          <p:nvPr/>
        </p:nvCxnSpPr>
        <p:spPr>
          <a:xfrm>
            <a:off x="6614632" y="3996253"/>
            <a:ext cx="3554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矢印 32">
            <a:extLst>
              <a:ext uri="{FF2B5EF4-FFF2-40B4-BE49-F238E27FC236}">
                <a16:creationId xmlns:a16="http://schemas.microsoft.com/office/drawing/2014/main" id="{7C871ED5-0C1E-FB49-9AA9-3FE9EF08EE24}"/>
              </a:ext>
            </a:extLst>
          </p:cNvPr>
          <p:cNvSpPr/>
          <p:nvPr/>
        </p:nvSpPr>
        <p:spPr>
          <a:xfrm>
            <a:off x="3933252" y="3877345"/>
            <a:ext cx="476560" cy="4590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E690732F-4690-434B-9979-59D1456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26" y="2490361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D88F715F-D2D8-7246-9DD1-80515875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35" y="2490361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74E7B95E-E581-8A43-9422-1BD8AB4A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44" y="2490361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737A97B-3A00-D044-A3E5-B6EDEC748470}"/>
              </a:ext>
            </a:extLst>
          </p:cNvPr>
          <p:cNvSpPr txBox="1"/>
          <p:nvPr/>
        </p:nvSpPr>
        <p:spPr>
          <a:xfrm>
            <a:off x="1333882" y="940221"/>
            <a:ext cx="205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訓練誤差</a:t>
            </a:r>
            <a:endParaRPr kumimoji="1" lang="ja-JP" altLang="en-US" sz="2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E8AF54E-A796-2041-B197-6C435998879A}"/>
              </a:ext>
            </a:extLst>
          </p:cNvPr>
          <p:cNvSpPr txBox="1"/>
          <p:nvPr/>
        </p:nvSpPr>
        <p:spPr>
          <a:xfrm>
            <a:off x="5889656" y="944218"/>
            <a:ext cx="1778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汎化誤差</a:t>
            </a:r>
            <a:endParaRPr kumimoji="1" lang="ja-JP" altLang="en-US" sz="2800" dirty="0"/>
          </a:p>
        </p:txBody>
      </p:sp>
      <p:pic>
        <p:nvPicPr>
          <p:cNvPr id="39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23F8ADA5-9F0B-2347-8339-89B80B3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58" y="2502003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3C938B59-1CCD-DE4D-B201-E6182F0C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05" y="2502003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29D4F2D9-F51B-654D-8642-BC42D87F39B9}"/>
              </a:ext>
            </a:extLst>
          </p:cNvPr>
          <p:cNvSpPr/>
          <p:nvPr/>
        </p:nvSpPr>
        <p:spPr>
          <a:xfrm>
            <a:off x="1180506" y="2429260"/>
            <a:ext cx="22082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004D9E2A-E563-FD4E-8BD3-43F964750C73}"/>
              </a:ext>
            </a:extLst>
          </p:cNvPr>
          <p:cNvSpPr/>
          <p:nvPr/>
        </p:nvSpPr>
        <p:spPr>
          <a:xfrm>
            <a:off x="5946775" y="2433417"/>
            <a:ext cx="1400392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7D6B5FC-67D4-3844-A090-008EE1473523}"/>
              </a:ext>
            </a:extLst>
          </p:cNvPr>
          <p:cNvSpPr txBox="1"/>
          <p:nvPr/>
        </p:nvSpPr>
        <p:spPr>
          <a:xfrm>
            <a:off x="281745" y="168455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訓練データとモデルとの誤差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257CA02-C81E-F74F-8E5B-4B2877409D29}"/>
              </a:ext>
            </a:extLst>
          </p:cNvPr>
          <p:cNvSpPr txBox="1"/>
          <p:nvPr/>
        </p:nvSpPr>
        <p:spPr>
          <a:xfrm>
            <a:off x="4862659" y="168455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テストデータとモデルとの誤差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2520F45-78DE-3F45-8D31-A03330241B89}"/>
              </a:ext>
            </a:extLst>
          </p:cNvPr>
          <p:cNvSpPr txBox="1"/>
          <p:nvPr/>
        </p:nvSpPr>
        <p:spPr>
          <a:xfrm>
            <a:off x="467544" y="5877272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011893"/>
                </a:solidFill>
              </a:rPr>
              <a:t>訓練誤差</a:t>
            </a:r>
            <a:r>
              <a:rPr kumimoji="1" lang="ja-JP" altLang="en-US" sz="2400"/>
              <a:t>が小さい</a:t>
            </a:r>
            <a:endParaRPr kumimoji="1" lang="en-US" altLang="ja-JP" sz="2400"/>
          </a:p>
          <a:p>
            <a:r>
              <a:rPr kumimoji="1" lang="ja-JP" altLang="en-US" sz="2400"/>
              <a:t>＝</a:t>
            </a:r>
            <a:r>
              <a:rPr lang="ja-JP" altLang="en-US" sz="2400"/>
              <a:t>うまく</a:t>
            </a:r>
            <a:r>
              <a:rPr kumimoji="1" lang="ja-JP" altLang="en-US" sz="2400"/>
              <a:t>学習できている</a:t>
            </a:r>
            <a:endParaRPr kumimoji="1" lang="en-US" altLang="ja-JP" sz="2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3F5A370-0318-4F47-8F8A-671243D06789}"/>
              </a:ext>
            </a:extLst>
          </p:cNvPr>
          <p:cNvSpPr txBox="1"/>
          <p:nvPr/>
        </p:nvSpPr>
        <p:spPr>
          <a:xfrm>
            <a:off x="4798471" y="58772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汎化</a:t>
            </a:r>
            <a:r>
              <a:rPr kumimoji="1" lang="ja-JP" altLang="en-US" sz="2400">
                <a:solidFill>
                  <a:srgbClr val="011893"/>
                </a:solidFill>
              </a:rPr>
              <a:t>誤差</a:t>
            </a:r>
            <a:r>
              <a:rPr kumimoji="1" lang="ja-JP" altLang="en-US" sz="2400"/>
              <a:t>が小さい</a:t>
            </a:r>
            <a:endParaRPr kumimoji="1" lang="en-US" altLang="ja-JP" sz="2400"/>
          </a:p>
          <a:p>
            <a:r>
              <a:rPr kumimoji="1" lang="ja-JP" altLang="en-US" sz="2400"/>
              <a:t>＝モデルが予測能力を持つ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54564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過学習</a:t>
            </a:r>
            <a:endParaRPr kumimoji="1" lang="ja-JP" altLang="en-US"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50B21EA7-2CD0-CA4F-8E4C-5033146A083E}"/>
              </a:ext>
            </a:extLst>
          </p:cNvPr>
          <p:cNvCxnSpPr/>
          <p:nvPr/>
        </p:nvCxnSpPr>
        <p:spPr>
          <a:xfrm flipV="1">
            <a:off x="943569" y="2030702"/>
            <a:ext cx="0" cy="2413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024D6D7F-21E4-DD4B-ADCE-BF75135FB6A8}"/>
              </a:ext>
            </a:extLst>
          </p:cNvPr>
          <p:cNvCxnSpPr>
            <a:cxnSpLocks/>
          </p:cNvCxnSpPr>
          <p:nvPr/>
        </p:nvCxnSpPr>
        <p:spPr>
          <a:xfrm>
            <a:off x="634909" y="4131659"/>
            <a:ext cx="2880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0BB928-0A02-C04C-8733-9EC1641AB313}"/>
              </a:ext>
            </a:extLst>
          </p:cNvPr>
          <p:cNvSpPr txBox="1"/>
          <p:nvPr/>
        </p:nvSpPr>
        <p:spPr>
          <a:xfrm>
            <a:off x="644052" y="4180177"/>
            <a:ext cx="261580" cy="32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CBF21CD-B43D-C14F-B69A-4DBD05D9F80B}"/>
                  </a:ext>
                </a:extLst>
              </p:cNvPr>
              <p:cNvSpPr txBox="1"/>
              <p:nvPr/>
            </p:nvSpPr>
            <p:spPr>
              <a:xfrm>
                <a:off x="2353061" y="4184582"/>
                <a:ext cx="215657" cy="2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CBF21CD-B43D-C14F-B69A-4DBD05D9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61" y="4184582"/>
                <a:ext cx="215657" cy="240175"/>
              </a:xfrm>
              <a:prstGeom prst="rect">
                <a:avLst/>
              </a:prstGeom>
              <a:blipFill>
                <a:blip r:embed="rId2"/>
                <a:stretch>
                  <a:fillRect l="-22857" r="-20000" b="-3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B1826F6-F834-E54A-A294-F7DA7149A391}"/>
                  </a:ext>
                </a:extLst>
              </p:cNvPr>
              <p:cNvSpPr txBox="1"/>
              <p:nvPr/>
            </p:nvSpPr>
            <p:spPr>
              <a:xfrm>
                <a:off x="688099" y="2801518"/>
                <a:ext cx="217103" cy="2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B1826F6-F834-E54A-A294-F7DA7149A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99" y="2801518"/>
                <a:ext cx="217103" cy="240175"/>
              </a:xfrm>
              <a:prstGeom prst="rect">
                <a:avLst/>
              </a:prstGeom>
              <a:blipFill>
                <a:blip r:embed="rId3"/>
                <a:stretch>
                  <a:fillRect l="-34286" r="-20000" b="-487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円/楕円 9">
            <a:extLst>
              <a:ext uri="{FF2B5EF4-FFF2-40B4-BE49-F238E27FC236}">
                <a16:creationId xmlns:a16="http://schemas.microsoft.com/office/drawing/2014/main" id="{8435FB02-9D52-7C4E-91E2-0F76606AFDD5}"/>
              </a:ext>
            </a:extLst>
          </p:cNvPr>
          <p:cNvSpPr/>
          <p:nvPr/>
        </p:nvSpPr>
        <p:spPr>
          <a:xfrm>
            <a:off x="2219085" y="3297058"/>
            <a:ext cx="114521" cy="114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9">
            <a:extLst>
              <a:ext uri="{FF2B5EF4-FFF2-40B4-BE49-F238E27FC236}">
                <a16:creationId xmlns:a16="http://schemas.microsoft.com/office/drawing/2014/main" id="{79258DF4-FAF5-2D40-BB3A-5A96B117C34C}"/>
              </a:ext>
            </a:extLst>
          </p:cNvPr>
          <p:cNvSpPr/>
          <p:nvPr/>
        </p:nvSpPr>
        <p:spPr>
          <a:xfrm>
            <a:off x="2713905" y="2763507"/>
            <a:ext cx="114521" cy="114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9A138177-289C-E84D-9500-48C041021169}"/>
              </a:ext>
            </a:extLst>
          </p:cNvPr>
          <p:cNvSpPr/>
          <p:nvPr/>
        </p:nvSpPr>
        <p:spPr>
          <a:xfrm>
            <a:off x="1249704" y="3801114"/>
            <a:ext cx="114521" cy="114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EAD303-B819-5A4C-9401-57B168391CFE}"/>
              </a:ext>
            </a:extLst>
          </p:cNvPr>
          <p:cNvSpPr txBox="1"/>
          <p:nvPr/>
        </p:nvSpPr>
        <p:spPr>
          <a:xfrm>
            <a:off x="663365" y="1710469"/>
            <a:ext cx="560407" cy="32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1D0EFD-9502-2249-9064-E0F3B2C6E221}"/>
              </a:ext>
            </a:extLst>
          </p:cNvPr>
          <p:cNvSpPr txBox="1"/>
          <p:nvPr/>
        </p:nvSpPr>
        <p:spPr>
          <a:xfrm>
            <a:off x="3541454" y="3948376"/>
            <a:ext cx="74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16" name="フリーフォーム 15"/>
          <p:cNvSpPr/>
          <p:nvPr/>
        </p:nvSpPr>
        <p:spPr>
          <a:xfrm>
            <a:off x="1203721" y="1899412"/>
            <a:ext cx="1807452" cy="2130578"/>
          </a:xfrm>
          <a:custGeom>
            <a:avLst/>
            <a:gdLst>
              <a:gd name="connsiteX0" fmla="*/ 0 w 1708727"/>
              <a:gd name="connsiteY0" fmla="*/ 2115127 h 2115127"/>
              <a:gd name="connsiteX1" fmla="*/ 831272 w 1708727"/>
              <a:gd name="connsiteY1" fmla="*/ 1108364 h 2115127"/>
              <a:gd name="connsiteX2" fmla="*/ 1163781 w 1708727"/>
              <a:gd name="connsiteY2" fmla="*/ 1782618 h 2115127"/>
              <a:gd name="connsiteX3" fmla="*/ 1708727 w 1708727"/>
              <a:gd name="connsiteY3" fmla="*/ 0 h 211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27" h="2115127">
                <a:moveTo>
                  <a:pt x="0" y="2115127"/>
                </a:moveTo>
                <a:cubicBezTo>
                  <a:pt x="318654" y="1639454"/>
                  <a:pt x="637309" y="1163782"/>
                  <a:pt x="831272" y="1108364"/>
                </a:cubicBezTo>
                <a:cubicBezTo>
                  <a:pt x="1025235" y="1052946"/>
                  <a:pt x="1017539" y="1967345"/>
                  <a:pt x="1163781" y="1782618"/>
                </a:cubicBezTo>
                <a:cubicBezTo>
                  <a:pt x="1310024" y="1597891"/>
                  <a:pt x="1509375" y="798945"/>
                  <a:pt x="170872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0B21EA7-2CD0-CA4F-8E4C-5033146A083E}"/>
              </a:ext>
            </a:extLst>
          </p:cNvPr>
          <p:cNvCxnSpPr/>
          <p:nvPr/>
        </p:nvCxnSpPr>
        <p:spPr>
          <a:xfrm flipV="1">
            <a:off x="5624089" y="2039412"/>
            <a:ext cx="0" cy="2413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24D6D7F-21E4-DD4B-ADCE-BF75135FB6A8}"/>
              </a:ext>
            </a:extLst>
          </p:cNvPr>
          <p:cNvCxnSpPr>
            <a:cxnSpLocks/>
          </p:cNvCxnSpPr>
          <p:nvPr/>
        </p:nvCxnSpPr>
        <p:spPr>
          <a:xfrm>
            <a:off x="5315429" y="4140369"/>
            <a:ext cx="28806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0BB928-0A02-C04C-8733-9EC1641AB313}"/>
              </a:ext>
            </a:extLst>
          </p:cNvPr>
          <p:cNvSpPr txBox="1"/>
          <p:nvPr/>
        </p:nvSpPr>
        <p:spPr>
          <a:xfrm>
            <a:off x="5324572" y="4188887"/>
            <a:ext cx="261580" cy="32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CBF21CD-B43D-C14F-B69A-4DBD05D9F80B}"/>
                  </a:ext>
                </a:extLst>
              </p:cNvPr>
              <p:cNvSpPr txBox="1"/>
              <p:nvPr/>
            </p:nvSpPr>
            <p:spPr>
              <a:xfrm>
                <a:off x="7033581" y="4193292"/>
                <a:ext cx="215657" cy="2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CBF21CD-B43D-C14F-B69A-4DBD05D9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81" y="4193292"/>
                <a:ext cx="215657" cy="240175"/>
              </a:xfrm>
              <a:prstGeom prst="rect">
                <a:avLst/>
              </a:prstGeom>
              <a:blipFill>
                <a:blip r:embed="rId4"/>
                <a:stretch>
                  <a:fillRect l="-22857" r="-20000" b="-38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1826F6-F834-E54A-A294-F7DA7149A391}"/>
                  </a:ext>
                </a:extLst>
              </p:cNvPr>
              <p:cNvSpPr txBox="1"/>
              <p:nvPr/>
            </p:nvSpPr>
            <p:spPr>
              <a:xfrm>
                <a:off x="5368619" y="2810228"/>
                <a:ext cx="217103" cy="2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4B1826F6-F834-E54A-A294-F7DA7149A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619" y="2810228"/>
                <a:ext cx="217103" cy="240175"/>
              </a:xfrm>
              <a:prstGeom prst="rect">
                <a:avLst/>
              </a:prstGeom>
              <a:blipFill>
                <a:blip r:embed="rId5"/>
                <a:stretch>
                  <a:fillRect l="-34286" r="-20000" b="-487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4EAD303-B819-5A4C-9401-57B168391CFE}"/>
              </a:ext>
            </a:extLst>
          </p:cNvPr>
          <p:cNvSpPr txBox="1"/>
          <p:nvPr/>
        </p:nvSpPr>
        <p:spPr>
          <a:xfrm>
            <a:off x="5343885" y="1719179"/>
            <a:ext cx="560407" cy="32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31D0EFD-9502-2249-9064-E0F3B2C6E221}"/>
              </a:ext>
            </a:extLst>
          </p:cNvPr>
          <p:cNvSpPr txBox="1"/>
          <p:nvPr/>
        </p:nvSpPr>
        <p:spPr>
          <a:xfrm>
            <a:off x="8221974" y="3957086"/>
            <a:ext cx="74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27" name="円/楕円 9">
            <a:extLst>
              <a:ext uri="{FF2B5EF4-FFF2-40B4-BE49-F238E27FC236}">
                <a16:creationId xmlns:a16="http://schemas.microsoft.com/office/drawing/2014/main" id="{0A757F0F-1FAE-B544-BE02-29E7380423AC}"/>
              </a:ext>
            </a:extLst>
          </p:cNvPr>
          <p:cNvSpPr/>
          <p:nvPr/>
        </p:nvSpPr>
        <p:spPr>
          <a:xfrm>
            <a:off x="7907717" y="2484185"/>
            <a:ext cx="114521" cy="11452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9">
            <a:extLst>
              <a:ext uri="{FF2B5EF4-FFF2-40B4-BE49-F238E27FC236}">
                <a16:creationId xmlns:a16="http://schemas.microsoft.com/office/drawing/2014/main" id="{0A757F0F-1FAE-B544-BE02-29E7380423AC}"/>
              </a:ext>
            </a:extLst>
          </p:cNvPr>
          <p:cNvSpPr/>
          <p:nvPr/>
        </p:nvSpPr>
        <p:spPr>
          <a:xfrm>
            <a:off x="6425044" y="3521792"/>
            <a:ext cx="114521" cy="11452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/>
          <p:cNvSpPr/>
          <p:nvPr/>
        </p:nvSpPr>
        <p:spPr>
          <a:xfrm>
            <a:off x="5884241" y="1908122"/>
            <a:ext cx="1807452" cy="2130578"/>
          </a:xfrm>
          <a:custGeom>
            <a:avLst/>
            <a:gdLst>
              <a:gd name="connsiteX0" fmla="*/ 0 w 1708727"/>
              <a:gd name="connsiteY0" fmla="*/ 2115127 h 2115127"/>
              <a:gd name="connsiteX1" fmla="*/ 831272 w 1708727"/>
              <a:gd name="connsiteY1" fmla="*/ 1108364 h 2115127"/>
              <a:gd name="connsiteX2" fmla="*/ 1163781 w 1708727"/>
              <a:gd name="connsiteY2" fmla="*/ 1782618 h 2115127"/>
              <a:gd name="connsiteX3" fmla="*/ 1708727 w 1708727"/>
              <a:gd name="connsiteY3" fmla="*/ 0 h 211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727" h="2115127">
                <a:moveTo>
                  <a:pt x="0" y="2115127"/>
                </a:moveTo>
                <a:cubicBezTo>
                  <a:pt x="318654" y="1639454"/>
                  <a:pt x="637309" y="1163782"/>
                  <a:pt x="831272" y="1108364"/>
                </a:cubicBezTo>
                <a:cubicBezTo>
                  <a:pt x="1025235" y="1052946"/>
                  <a:pt x="1017539" y="1967345"/>
                  <a:pt x="1163781" y="1782618"/>
                </a:cubicBezTo>
                <a:cubicBezTo>
                  <a:pt x="1310024" y="1597891"/>
                  <a:pt x="1509375" y="798945"/>
                  <a:pt x="170872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8E54BC9-266E-1648-9022-0C912810BF2C}"/>
              </a:ext>
            </a:extLst>
          </p:cNvPr>
          <p:cNvSpPr txBox="1"/>
          <p:nvPr/>
        </p:nvSpPr>
        <p:spPr>
          <a:xfrm>
            <a:off x="470195" y="1083371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訓練データは完璧に再現するが</a:t>
            </a:r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EBA7F557-C8C4-8640-9F92-DD417BE006FB}"/>
              </a:ext>
            </a:extLst>
          </p:cNvPr>
          <p:cNvGrpSpPr/>
          <p:nvPr/>
        </p:nvGrpSpPr>
        <p:grpSpPr>
          <a:xfrm>
            <a:off x="3347864" y="1916832"/>
            <a:ext cx="1972989" cy="807296"/>
            <a:chOff x="7071859" y="574431"/>
            <a:chExt cx="1972989" cy="807296"/>
          </a:xfrm>
        </p:grpSpPr>
        <p:sp>
          <p:nvSpPr>
            <p:cNvPr id="32" name="円/楕円 9">
              <a:extLst>
                <a:ext uri="{FF2B5EF4-FFF2-40B4-BE49-F238E27FC236}">
                  <a16:creationId xmlns:a16="http://schemas.microsoft.com/office/drawing/2014/main" id="{511394E5-8B60-7E48-B72D-DCD3C5CF67FE}"/>
                </a:ext>
              </a:extLst>
            </p:cNvPr>
            <p:cNvSpPr/>
            <p:nvPr/>
          </p:nvSpPr>
          <p:spPr>
            <a:xfrm>
              <a:off x="7234062" y="7282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A3E9093F-533B-4249-8ACD-603194D87891}"/>
                </a:ext>
              </a:extLst>
            </p:cNvPr>
            <p:cNvSpPr txBox="1"/>
            <p:nvPr/>
          </p:nvSpPr>
          <p:spPr>
            <a:xfrm>
              <a:off x="7399196" y="619851"/>
              <a:ext cx="136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訓練データ</a:t>
              </a:r>
              <a:endParaRPr kumimoji="1" lang="ja-JP" altLang="en-US" dirty="0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963EE22A-93BF-8448-91C8-54A70338CFEF}"/>
                </a:ext>
              </a:extLst>
            </p:cNvPr>
            <p:cNvSpPr/>
            <p:nvPr/>
          </p:nvSpPr>
          <p:spPr>
            <a:xfrm>
              <a:off x="7071859" y="574431"/>
              <a:ext cx="1972989" cy="80729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9">
              <a:extLst>
                <a:ext uri="{FF2B5EF4-FFF2-40B4-BE49-F238E27FC236}">
                  <a16:creationId xmlns:a16="http://schemas.microsoft.com/office/drawing/2014/main" id="{FF1B71AC-DA40-3C4F-8F80-05CB961438E4}"/>
                </a:ext>
              </a:extLst>
            </p:cNvPr>
            <p:cNvSpPr/>
            <p:nvPr/>
          </p:nvSpPr>
          <p:spPr>
            <a:xfrm>
              <a:off x="7238683" y="1120762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7EDC4BB-3594-9A4A-8145-4310D1F28E0A}"/>
                </a:ext>
              </a:extLst>
            </p:cNvPr>
            <p:cNvSpPr txBox="1"/>
            <p:nvPr/>
          </p:nvSpPr>
          <p:spPr>
            <a:xfrm>
              <a:off x="7403816" y="1012394"/>
              <a:ext cx="162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テストデータ</a:t>
              </a:r>
              <a:endParaRPr kumimoji="1" lang="ja-JP" altLang="en-US" dirty="0"/>
            </a:p>
          </p:txBody>
        </p:sp>
      </p:grp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59D0D8E-EF40-954B-ACEE-9D26D333B385}"/>
              </a:ext>
            </a:extLst>
          </p:cNvPr>
          <p:cNvSpPr txBox="1"/>
          <p:nvPr/>
        </p:nvSpPr>
        <p:spPr>
          <a:xfrm>
            <a:off x="5255847" y="108731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テストデータが全然合わない</a:t>
            </a:r>
            <a:endParaRPr kumimoji="1" lang="ja-JP" altLang="en-US" sz="2000" dirty="0"/>
          </a:p>
        </p:txBody>
      </p:sp>
      <p:grpSp>
        <p:nvGrpSpPr>
          <p:cNvPr id="54" name="グループ化 53"/>
          <p:cNvGrpSpPr/>
          <p:nvPr/>
        </p:nvGrpSpPr>
        <p:grpSpPr>
          <a:xfrm>
            <a:off x="5652120" y="4365104"/>
            <a:ext cx="2931027" cy="2240959"/>
            <a:chOff x="2987824" y="4176162"/>
            <a:chExt cx="3649059" cy="2789941"/>
          </a:xfrm>
        </p:grpSpPr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50B21EA7-2CD0-CA4F-8E4C-5033146A083E}"/>
                </a:ext>
              </a:extLst>
            </p:cNvPr>
            <p:cNvCxnSpPr/>
            <p:nvPr/>
          </p:nvCxnSpPr>
          <p:spPr>
            <a:xfrm flipV="1">
              <a:off x="3296484" y="4496395"/>
              <a:ext cx="0" cy="24137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024D6D7F-21E4-DD4B-ADCE-BF75135FB6A8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6597352"/>
              <a:ext cx="28806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B0BB928-0A02-C04C-8733-9EC1641AB313}"/>
                </a:ext>
              </a:extLst>
            </p:cNvPr>
            <p:cNvSpPr txBox="1"/>
            <p:nvPr/>
          </p:nvSpPr>
          <p:spPr>
            <a:xfrm>
              <a:off x="2996967" y="6645870"/>
              <a:ext cx="261580" cy="320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ECBF21CD-B43D-C14F-B69A-4DBD05D9F80B}"/>
                    </a:ext>
                  </a:extLst>
                </p:cNvPr>
                <p:cNvSpPr txBox="1"/>
                <p:nvPr/>
              </p:nvSpPr>
              <p:spPr>
                <a:xfrm>
                  <a:off x="4705976" y="6650275"/>
                  <a:ext cx="215657" cy="2401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ECBF21CD-B43D-C14F-B69A-4DBD05D9F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976" y="6650275"/>
                  <a:ext cx="215657" cy="240175"/>
                </a:xfrm>
                <a:prstGeom prst="rect">
                  <a:avLst/>
                </a:prstGeom>
                <a:blipFill>
                  <a:blip r:embed="rId6"/>
                  <a:stretch>
                    <a:fillRect l="-35714" r="-42857" b="-7419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4B1826F6-F834-E54A-A294-F7DA7149A391}"/>
                    </a:ext>
                  </a:extLst>
                </p:cNvPr>
                <p:cNvSpPr txBox="1"/>
                <p:nvPr/>
              </p:nvSpPr>
              <p:spPr>
                <a:xfrm>
                  <a:off x="3041014" y="5267211"/>
                  <a:ext cx="217103" cy="2401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4B1826F6-F834-E54A-A294-F7DA7149A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014" y="5267211"/>
                  <a:ext cx="217103" cy="240175"/>
                </a:xfrm>
                <a:prstGeom prst="rect">
                  <a:avLst/>
                </a:prstGeom>
                <a:blipFill>
                  <a:blip r:embed="rId7"/>
                  <a:stretch>
                    <a:fillRect l="-48276" r="-41379" b="-8125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円/楕円 9">
              <a:extLst>
                <a:ext uri="{FF2B5EF4-FFF2-40B4-BE49-F238E27FC236}">
                  <a16:creationId xmlns:a16="http://schemas.microsoft.com/office/drawing/2014/main" id="{8435FB02-9D52-7C4E-91E2-0F76606AFDD5}"/>
                </a:ext>
              </a:extLst>
            </p:cNvPr>
            <p:cNvSpPr/>
            <p:nvPr/>
          </p:nvSpPr>
          <p:spPr>
            <a:xfrm>
              <a:off x="4572000" y="5762751"/>
              <a:ext cx="114521" cy="1145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9">
              <a:extLst>
                <a:ext uri="{FF2B5EF4-FFF2-40B4-BE49-F238E27FC236}">
                  <a16:creationId xmlns:a16="http://schemas.microsoft.com/office/drawing/2014/main" id="{79258DF4-FAF5-2D40-BB3A-5A96B117C34C}"/>
                </a:ext>
              </a:extLst>
            </p:cNvPr>
            <p:cNvSpPr/>
            <p:nvPr/>
          </p:nvSpPr>
          <p:spPr>
            <a:xfrm>
              <a:off x="5066820" y="5229200"/>
              <a:ext cx="114521" cy="1145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9">
              <a:extLst>
                <a:ext uri="{FF2B5EF4-FFF2-40B4-BE49-F238E27FC236}">
                  <a16:creationId xmlns:a16="http://schemas.microsoft.com/office/drawing/2014/main" id="{9A138177-289C-E84D-9500-48C041021169}"/>
                </a:ext>
              </a:extLst>
            </p:cNvPr>
            <p:cNvSpPr/>
            <p:nvPr/>
          </p:nvSpPr>
          <p:spPr>
            <a:xfrm>
              <a:off x="3602619" y="6266807"/>
              <a:ext cx="114521" cy="11452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B4EAD303-B819-5A4C-9401-57B168391CFE}"/>
                </a:ext>
              </a:extLst>
            </p:cNvPr>
            <p:cNvSpPr txBox="1"/>
            <p:nvPr/>
          </p:nvSpPr>
          <p:spPr>
            <a:xfrm>
              <a:off x="3016280" y="4176162"/>
              <a:ext cx="676942" cy="383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出力</a:t>
              </a:r>
              <a:endParaRPr kumimoji="1" lang="ja-JP" altLang="en-US" sz="1400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C31D0EFD-9502-2249-9064-E0F3B2C6E221}"/>
                </a:ext>
              </a:extLst>
            </p:cNvPr>
            <p:cNvSpPr txBox="1"/>
            <p:nvPr/>
          </p:nvSpPr>
          <p:spPr>
            <a:xfrm>
              <a:off x="5894369" y="6414069"/>
              <a:ext cx="742514" cy="38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入力</a:t>
              </a:r>
              <a:endParaRPr kumimoji="1" lang="ja-JP" altLang="en-US" sz="1400" dirty="0"/>
            </a:p>
          </p:txBody>
        </p:sp>
        <p:sp>
          <p:nvSpPr>
            <p:cNvPr id="49" name="円/楕円 9">
              <a:extLst>
                <a:ext uri="{FF2B5EF4-FFF2-40B4-BE49-F238E27FC236}">
                  <a16:creationId xmlns:a16="http://schemas.microsoft.com/office/drawing/2014/main" id="{0A757F0F-1FAE-B544-BE02-29E7380423AC}"/>
                </a:ext>
              </a:extLst>
            </p:cNvPr>
            <p:cNvSpPr/>
            <p:nvPr/>
          </p:nvSpPr>
          <p:spPr>
            <a:xfrm>
              <a:off x="5587364" y="4941167"/>
              <a:ext cx="114521" cy="11452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9">
              <a:extLst>
                <a:ext uri="{FF2B5EF4-FFF2-40B4-BE49-F238E27FC236}">
                  <a16:creationId xmlns:a16="http://schemas.microsoft.com/office/drawing/2014/main" id="{0A757F0F-1FAE-B544-BE02-29E7380423AC}"/>
                </a:ext>
              </a:extLst>
            </p:cNvPr>
            <p:cNvSpPr/>
            <p:nvPr/>
          </p:nvSpPr>
          <p:spPr>
            <a:xfrm>
              <a:off x="4104691" y="5978774"/>
              <a:ext cx="114521" cy="11452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コネクタ 52"/>
            <p:cNvCxnSpPr/>
            <p:nvPr/>
          </p:nvCxnSpPr>
          <p:spPr>
            <a:xfrm flipH="1">
              <a:off x="3275856" y="4869160"/>
              <a:ext cx="2664296" cy="165618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2CB2EA36-8D73-EC48-B178-25C3ABB6676C}"/>
              </a:ext>
            </a:extLst>
          </p:cNvPr>
          <p:cNvSpPr txBox="1"/>
          <p:nvPr/>
        </p:nvSpPr>
        <p:spPr>
          <a:xfrm>
            <a:off x="395536" y="5229200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訓練データに最適化され過ぎ、</a:t>
            </a:r>
            <a:endParaRPr kumimoji="1" lang="en-US" altLang="ja-JP" sz="2400" dirty="0"/>
          </a:p>
          <a:p>
            <a:r>
              <a:rPr kumimoji="1" lang="ja-JP" altLang="en-US" sz="2400"/>
              <a:t>予測性能を失うことを</a:t>
            </a:r>
            <a:endParaRPr kumimoji="1" lang="en-US" altLang="ja-JP" sz="2400" dirty="0"/>
          </a:p>
          <a:p>
            <a:r>
              <a:rPr kumimoji="1" lang="ja-JP" altLang="en-US" sz="2400">
                <a:solidFill>
                  <a:srgbClr val="FF0000"/>
                </a:solidFill>
              </a:rPr>
              <a:t>過学習</a:t>
            </a:r>
            <a:r>
              <a:rPr kumimoji="1" lang="en-US" altLang="ja-JP" sz="2400" dirty="0">
                <a:solidFill>
                  <a:srgbClr val="FF0000"/>
                </a:solidFill>
              </a:rPr>
              <a:t>(Over fitting)</a:t>
            </a:r>
            <a:r>
              <a:rPr kumimoji="1" lang="ja-JP" altLang="en-US" sz="2400"/>
              <a:t>と呼ぶ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4D15113-FA3E-1744-9842-8C8FAEFC0D6D}"/>
              </a:ext>
            </a:extLst>
          </p:cNvPr>
          <p:cNvSpPr txBox="1"/>
          <p:nvPr/>
        </p:nvSpPr>
        <p:spPr>
          <a:xfrm>
            <a:off x="6300192" y="46531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実はこんな関数だった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図 101">
            <a:extLst>
              <a:ext uri="{FF2B5EF4-FFF2-40B4-BE49-F238E27FC236}">
                <a16:creationId xmlns:a16="http://schemas.microsoft.com/office/drawing/2014/main" id="{F4359973-FAC6-6844-A919-CA468387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4365104"/>
            <a:ext cx="959118" cy="1053976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45812E-F9EB-444E-A745-F39A68416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機械学習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F2767E-107E-E646-B16B-23299F9CCB6F}"/>
              </a:ext>
            </a:extLst>
          </p:cNvPr>
          <p:cNvGrpSpPr/>
          <p:nvPr/>
        </p:nvGrpSpPr>
        <p:grpSpPr>
          <a:xfrm>
            <a:off x="539552" y="1268760"/>
            <a:ext cx="2766221" cy="1477860"/>
            <a:chOff x="466128" y="2392276"/>
            <a:chExt cx="4526103" cy="2418081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D81E4A4-2C0C-044F-9659-823C64E567D2}"/>
                </a:ext>
              </a:extLst>
            </p:cNvPr>
            <p:cNvGrpSpPr/>
            <p:nvPr/>
          </p:nvGrpSpPr>
          <p:grpSpPr>
            <a:xfrm>
              <a:off x="466128" y="2959501"/>
              <a:ext cx="3644901" cy="1850856"/>
              <a:chOff x="899592" y="404664"/>
              <a:chExt cx="4348937" cy="2208361"/>
            </a:xfrm>
          </p:grpSpPr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FA09A38E-5BA5-C94E-AF20-D1DE91757746}"/>
                  </a:ext>
                </a:extLst>
              </p:cNvPr>
              <p:cNvSpPr/>
              <p:nvPr/>
            </p:nvSpPr>
            <p:spPr>
              <a:xfrm>
                <a:off x="899592" y="404664"/>
                <a:ext cx="144016" cy="100811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80D583C3-7A68-554F-BA2C-773071735897}"/>
                  </a:ext>
                </a:extLst>
              </p:cNvPr>
              <p:cNvSpPr/>
              <p:nvPr/>
            </p:nvSpPr>
            <p:spPr>
              <a:xfrm>
                <a:off x="899592" y="1412776"/>
                <a:ext cx="3168352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FF637399-98C0-9A4B-B8C0-BF7EEBD833E4}"/>
                  </a:ext>
                </a:extLst>
              </p:cNvPr>
              <p:cNvGrpSpPr/>
              <p:nvPr/>
            </p:nvGrpSpPr>
            <p:grpSpPr>
              <a:xfrm>
                <a:off x="1043608" y="692696"/>
                <a:ext cx="2736304" cy="504056"/>
                <a:chOff x="899592" y="2492896"/>
                <a:chExt cx="6768752" cy="1152128"/>
              </a:xfrm>
            </p:grpSpPr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FB097D86-1942-EB47-B033-2FC86E4E5813}"/>
                    </a:ext>
                  </a:extLst>
                </p:cNvPr>
                <p:cNvSpPr/>
                <p:nvPr/>
              </p:nvSpPr>
              <p:spPr>
                <a:xfrm rot="16200000">
                  <a:off x="2411760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9" name="円弧 28">
                  <a:extLst>
                    <a:ext uri="{FF2B5EF4-FFF2-40B4-BE49-F238E27FC236}">
                      <a16:creationId xmlns:a16="http://schemas.microsoft.com/office/drawing/2014/main" id="{0D540F28-BA82-3E4D-9500-D330EE8C2647}"/>
                    </a:ext>
                  </a:extLst>
                </p:cNvPr>
                <p:cNvSpPr/>
                <p:nvPr/>
              </p:nvSpPr>
              <p:spPr>
                <a:xfrm rot="16200000">
                  <a:off x="1763688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0" name="円弧 29">
                  <a:extLst>
                    <a:ext uri="{FF2B5EF4-FFF2-40B4-BE49-F238E27FC236}">
                      <a16:creationId xmlns:a16="http://schemas.microsoft.com/office/drawing/2014/main" id="{21F84DB1-83C0-7148-B61E-36CD2C66E871}"/>
                    </a:ext>
                  </a:extLst>
                </p:cNvPr>
                <p:cNvSpPr/>
                <p:nvPr/>
              </p:nvSpPr>
              <p:spPr>
                <a:xfrm rot="16200000">
                  <a:off x="3059832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弧 30">
                  <a:extLst>
                    <a:ext uri="{FF2B5EF4-FFF2-40B4-BE49-F238E27FC236}">
                      <a16:creationId xmlns:a16="http://schemas.microsoft.com/office/drawing/2014/main" id="{EB7D1F2B-F6B7-AE43-8812-006833557463}"/>
                    </a:ext>
                  </a:extLst>
                </p:cNvPr>
                <p:cNvSpPr/>
                <p:nvPr/>
              </p:nvSpPr>
              <p:spPr>
                <a:xfrm rot="16200000">
                  <a:off x="3707904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2" name="円弧 31">
                  <a:extLst>
                    <a:ext uri="{FF2B5EF4-FFF2-40B4-BE49-F238E27FC236}">
                      <a16:creationId xmlns:a16="http://schemas.microsoft.com/office/drawing/2014/main" id="{3956E6A3-2E7A-1E46-AA0D-E01DC05F17BB}"/>
                    </a:ext>
                  </a:extLst>
                </p:cNvPr>
                <p:cNvSpPr/>
                <p:nvPr/>
              </p:nvSpPr>
              <p:spPr>
                <a:xfrm rot="5400000">
                  <a:off x="3383868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3" name="円弧 32">
                  <a:extLst>
                    <a:ext uri="{FF2B5EF4-FFF2-40B4-BE49-F238E27FC236}">
                      <a16:creationId xmlns:a16="http://schemas.microsoft.com/office/drawing/2014/main" id="{49F79E4F-1F0A-BD4E-B60C-1AC3A021E791}"/>
                    </a:ext>
                  </a:extLst>
                </p:cNvPr>
                <p:cNvSpPr/>
                <p:nvPr/>
              </p:nvSpPr>
              <p:spPr>
                <a:xfrm rot="5400000">
                  <a:off x="2735796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4" name="円弧 33">
                  <a:extLst>
                    <a:ext uri="{FF2B5EF4-FFF2-40B4-BE49-F238E27FC236}">
                      <a16:creationId xmlns:a16="http://schemas.microsoft.com/office/drawing/2014/main" id="{1658C40B-A0F7-0C49-B2FA-877DF6CC04BA}"/>
                    </a:ext>
                  </a:extLst>
                </p:cNvPr>
                <p:cNvSpPr/>
                <p:nvPr/>
              </p:nvSpPr>
              <p:spPr>
                <a:xfrm rot="5400000">
                  <a:off x="208772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5" name="円弧 34">
                  <a:extLst>
                    <a:ext uri="{FF2B5EF4-FFF2-40B4-BE49-F238E27FC236}">
                      <a16:creationId xmlns:a16="http://schemas.microsoft.com/office/drawing/2014/main" id="{EC844F23-C7F9-454F-A8AE-39BD79241CD7}"/>
                    </a:ext>
                  </a:extLst>
                </p:cNvPr>
                <p:cNvSpPr/>
                <p:nvPr/>
              </p:nvSpPr>
              <p:spPr>
                <a:xfrm rot="16200000">
                  <a:off x="4355976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6" name="円弧 35">
                  <a:extLst>
                    <a:ext uri="{FF2B5EF4-FFF2-40B4-BE49-F238E27FC236}">
                      <a16:creationId xmlns:a16="http://schemas.microsoft.com/office/drawing/2014/main" id="{8A877D24-0FA8-2B47-A5F4-0AF6C10C22C9}"/>
                    </a:ext>
                  </a:extLst>
                </p:cNvPr>
                <p:cNvSpPr/>
                <p:nvPr/>
              </p:nvSpPr>
              <p:spPr>
                <a:xfrm rot="5400000">
                  <a:off x="4031940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7" name="円弧 36">
                  <a:extLst>
                    <a:ext uri="{FF2B5EF4-FFF2-40B4-BE49-F238E27FC236}">
                      <a16:creationId xmlns:a16="http://schemas.microsoft.com/office/drawing/2014/main" id="{BF6EBEF5-D928-4A48-8AB7-7807DDCA6564}"/>
                    </a:ext>
                  </a:extLst>
                </p:cNvPr>
                <p:cNvSpPr/>
                <p:nvPr/>
              </p:nvSpPr>
              <p:spPr>
                <a:xfrm rot="16200000">
                  <a:off x="5004048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8" name="円弧 37">
                  <a:extLst>
                    <a:ext uri="{FF2B5EF4-FFF2-40B4-BE49-F238E27FC236}">
                      <a16:creationId xmlns:a16="http://schemas.microsoft.com/office/drawing/2014/main" id="{C2F42702-3359-324E-AEC6-A2D7B46381CF}"/>
                    </a:ext>
                  </a:extLst>
                </p:cNvPr>
                <p:cNvSpPr/>
                <p:nvPr/>
              </p:nvSpPr>
              <p:spPr>
                <a:xfrm rot="5400000">
                  <a:off x="4680012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9" name="円弧 38">
                  <a:extLst>
                    <a:ext uri="{FF2B5EF4-FFF2-40B4-BE49-F238E27FC236}">
                      <a16:creationId xmlns:a16="http://schemas.microsoft.com/office/drawing/2014/main" id="{A3F8FD8F-EB73-7044-BC1C-F3C3EAFEF002}"/>
                    </a:ext>
                  </a:extLst>
                </p:cNvPr>
                <p:cNvSpPr/>
                <p:nvPr/>
              </p:nvSpPr>
              <p:spPr>
                <a:xfrm rot="16200000">
                  <a:off x="5652120" y="2492896"/>
                  <a:ext cx="1152128" cy="1152128"/>
                </a:xfrm>
                <a:prstGeom prst="arc">
                  <a:avLst>
                    <a:gd name="adj1" fmla="val 16069596"/>
                    <a:gd name="adj2" fmla="val 543833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D8E634C5-2EB9-EA40-AEF2-E3E524CF56F3}"/>
                    </a:ext>
                  </a:extLst>
                </p:cNvPr>
                <p:cNvSpPr/>
                <p:nvPr/>
              </p:nvSpPr>
              <p:spPr>
                <a:xfrm rot="5400000">
                  <a:off x="532808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CD2BF009-D9B4-CB44-9880-B3560D0A0906}"/>
                    </a:ext>
                  </a:extLst>
                </p:cNvPr>
                <p:cNvCxnSpPr>
                  <a:stCxn id="29" idx="0"/>
                </p:cNvCxnSpPr>
                <p:nvPr/>
              </p:nvCxnSpPr>
              <p:spPr>
                <a:xfrm flipH="1">
                  <a:off x="899592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D645B1CA-365C-EA47-A2D5-8E798A55E287}"/>
                    </a:ext>
                  </a:extLst>
                </p:cNvPr>
                <p:cNvCxnSpPr/>
                <p:nvPr/>
              </p:nvCxnSpPr>
              <p:spPr>
                <a:xfrm flipH="1">
                  <a:off x="6804248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447A252E-4CA4-5D44-8327-103FBF860BDD}"/>
                  </a:ext>
                </a:extLst>
              </p:cNvPr>
              <p:cNvGrpSpPr/>
              <p:nvPr/>
            </p:nvGrpSpPr>
            <p:grpSpPr>
              <a:xfrm>
                <a:off x="4067944" y="946820"/>
                <a:ext cx="648072" cy="648072"/>
                <a:chOff x="4067944" y="908720"/>
                <a:chExt cx="648072" cy="648072"/>
              </a:xfrm>
            </p:grpSpPr>
            <p:sp>
              <p:nvSpPr>
                <p:cNvPr id="26" name="円/楕円 13">
                  <a:extLst>
                    <a:ext uri="{FF2B5EF4-FFF2-40B4-BE49-F238E27FC236}">
                      <a16:creationId xmlns:a16="http://schemas.microsoft.com/office/drawing/2014/main" id="{C0AD0D0D-3ABD-AC4E-AF5F-287CBFEB659B}"/>
                    </a:ext>
                  </a:extLst>
                </p:cNvPr>
                <p:cNvSpPr/>
                <p:nvPr/>
              </p:nvSpPr>
              <p:spPr>
                <a:xfrm>
                  <a:off x="4067944" y="908720"/>
                  <a:ext cx="648072" cy="6480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" name="円/楕円 14">
                  <a:extLst>
                    <a:ext uri="{FF2B5EF4-FFF2-40B4-BE49-F238E27FC236}">
                      <a16:creationId xmlns:a16="http://schemas.microsoft.com/office/drawing/2014/main" id="{4A3398C5-81D9-EE4E-9755-9F39AF6C16C6}"/>
                    </a:ext>
                  </a:extLst>
                </p:cNvPr>
                <p:cNvSpPr/>
                <p:nvPr/>
              </p:nvSpPr>
              <p:spPr>
                <a:xfrm>
                  <a:off x="4283968" y="1124744"/>
                  <a:ext cx="207640" cy="2076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7AC26198-62F5-2543-A845-BC96B5AAB7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900" y="946150"/>
                <a:ext cx="61277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7785355F-723D-C347-955B-255108F3299C}"/>
                  </a:ext>
                </a:extLst>
              </p:cNvPr>
              <p:cNvCxnSpPr>
                <a:stCxn id="26" idx="6"/>
              </p:cNvCxnSpPr>
              <p:nvPr/>
            </p:nvCxnSpPr>
            <p:spPr>
              <a:xfrm>
                <a:off x="4716016" y="1270856"/>
                <a:ext cx="2034" cy="4277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三角形 9">
                <a:extLst>
                  <a:ext uri="{FF2B5EF4-FFF2-40B4-BE49-F238E27FC236}">
                    <a16:creationId xmlns:a16="http://schemas.microsoft.com/office/drawing/2014/main" id="{4257AD2A-B927-C54A-BE1F-B0E592931DCB}"/>
                  </a:ext>
                </a:extLst>
              </p:cNvPr>
              <p:cNvSpPr/>
              <p:nvPr/>
            </p:nvSpPr>
            <p:spPr>
              <a:xfrm>
                <a:off x="4187825" y="1698625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757C94AA-D361-D54D-9584-87B6B0C1FECD}"/>
                  </a:ext>
                </a:extLst>
              </p:cNvPr>
              <p:cNvGrpSpPr/>
              <p:nvPr/>
            </p:nvGrpSpPr>
            <p:grpSpPr>
              <a:xfrm>
                <a:off x="4473575" y="2171700"/>
                <a:ext cx="494220" cy="422401"/>
                <a:chOff x="5168900" y="1403350"/>
                <a:chExt cx="501650" cy="428751"/>
              </a:xfrm>
            </p:grpSpPr>
            <p:sp>
              <p:nvSpPr>
                <p:cNvPr id="24" name="台形 23">
                  <a:extLst>
                    <a:ext uri="{FF2B5EF4-FFF2-40B4-BE49-F238E27FC236}">
                      <a16:creationId xmlns:a16="http://schemas.microsoft.com/office/drawing/2014/main" id="{156F9F6A-17B2-7243-846F-C6EE3B5E8EF3}"/>
                    </a:ext>
                  </a:extLst>
                </p:cNvPr>
                <p:cNvSpPr/>
                <p:nvPr/>
              </p:nvSpPr>
              <p:spPr>
                <a:xfrm>
                  <a:off x="5168900" y="1539874"/>
                  <a:ext cx="501650" cy="29222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" name="アーチ 24">
                  <a:extLst>
                    <a:ext uri="{FF2B5EF4-FFF2-40B4-BE49-F238E27FC236}">
                      <a16:creationId xmlns:a16="http://schemas.microsoft.com/office/drawing/2014/main" id="{7651CA84-7A7E-A649-9C66-CF5C23CEEB88}"/>
                    </a:ext>
                  </a:extLst>
                </p:cNvPr>
                <p:cNvSpPr/>
                <p:nvPr/>
              </p:nvSpPr>
              <p:spPr>
                <a:xfrm>
                  <a:off x="5299075" y="1403350"/>
                  <a:ext cx="231775" cy="320675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下矢印 8">
              <a:extLst>
                <a:ext uri="{FF2B5EF4-FFF2-40B4-BE49-F238E27FC236}">
                  <a16:creationId xmlns:a16="http://schemas.microsoft.com/office/drawing/2014/main" id="{9A747826-67F7-EA42-92C3-658CAD5DC50C}"/>
                </a:ext>
              </a:extLst>
            </p:cNvPr>
            <p:cNvSpPr/>
            <p:nvPr/>
          </p:nvSpPr>
          <p:spPr>
            <a:xfrm>
              <a:off x="4077576" y="420075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DA437E-8F9A-9C4A-A2ED-D51849455F0E}"/>
                </a:ext>
              </a:extLst>
            </p:cNvPr>
            <p:cNvSpPr txBox="1"/>
            <p:nvPr/>
          </p:nvSpPr>
          <p:spPr>
            <a:xfrm>
              <a:off x="3874376" y="3774036"/>
              <a:ext cx="1117855" cy="503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荷重</a:t>
              </a:r>
              <a:r>
                <a:rPr kumimoji="1" lang="en-US" altLang="ja-JP" sz="1400" dirty="0"/>
                <a:t> x</a:t>
              </a:r>
              <a:endParaRPr kumimoji="1" lang="ja-JP" altLang="en-US" sz="1400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64B53437-B987-ED4C-8EFE-4576AAA1892D}"/>
                </a:ext>
              </a:extLst>
            </p:cNvPr>
            <p:cNvGrpSpPr/>
            <p:nvPr/>
          </p:nvGrpSpPr>
          <p:grpSpPr>
            <a:xfrm>
              <a:off x="2853296" y="2964400"/>
              <a:ext cx="147320" cy="454035"/>
              <a:chOff x="1264920" y="3657600"/>
              <a:chExt cx="309880" cy="955040"/>
            </a:xfrm>
          </p:grpSpPr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398DC5E8-FC9E-0F42-AA26-FD19D1334E06}"/>
                  </a:ext>
                </a:extLst>
              </p:cNvPr>
              <p:cNvCxnSpPr/>
              <p:nvPr/>
            </p:nvCxnSpPr>
            <p:spPr>
              <a:xfrm flipV="1">
                <a:off x="1270000" y="3657600"/>
                <a:ext cx="0" cy="95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三角形 34">
                <a:extLst>
                  <a:ext uri="{FF2B5EF4-FFF2-40B4-BE49-F238E27FC236}">
                    <a16:creationId xmlns:a16="http://schemas.microsoft.com/office/drawing/2014/main" id="{A150D579-6D21-D746-9BC8-47E353844223}"/>
                  </a:ext>
                </a:extLst>
              </p:cNvPr>
              <p:cNvSpPr/>
              <p:nvPr/>
            </p:nvSpPr>
            <p:spPr>
              <a:xfrm rot="5400000">
                <a:off x="1198880" y="3723640"/>
                <a:ext cx="441960" cy="30988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ADB14BDA-F0A2-CC49-BB57-2B3F467EAD53}"/>
                </a:ext>
              </a:extLst>
            </p:cNvPr>
            <p:cNvSpPr/>
            <p:nvPr/>
          </p:nvSpPr>
          <p:spPr>
            <a:xfrm rot="16200000">
              <a:off x="3061576" y="273771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C23799A-46BD-4D4C-BC1B-3AF7CC818679}"/>
                </a:ext>
              </a:extLst>
            </p:cNvPr>
            <p:cNvSpPr txBox="1"/>
            <p:nvPr/>
          </p:nvSpPr>
          <p:spPr>
            <a:xfrm>
              <a:off x="2685656" y="2392276"/>
              <a:ext cx="1117855" cy="503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伸び</a:t>
              </a:r>
              <a:r>
                <a:rPr kumimoji="1" lang="en-US" altLang="ja-JP" sz="1400" dirty="0"/>
                <a:t> y</a:t>
              </a:r>
              <a:endParaRPr kumimoji="1" lang="ja-JP" altLang="en-US" sz="1400"/>
            </a:p>
          </p:txBody>
        </p:sp>
      </p:grpSp>
      <p:pic>
        <p:nvPicPr>
          <p:cNvPr id="80" name="図 79">
            <a:extLst>
              <a:ext uri="{FF2B5EF4-FFF2-40B4-BE49-F238E27FC236}">
                <a16:creationId xmlns:a16="http://schemas.microsoft.com/office/drawing/2014/main" id="{969AFEE6-22C0-1642-AD2F-5DF95A53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72816"/>
            <a:ext cx="1512168" cy="345638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C4E1E17B-14E1-5749-BBB2-FA7ACF9A892F}"/>
              </a:ext>
            </a:extLst>
          </p:cNvPr>
          <p:cNvSpPr txBox="1"/>
          <p:nvPr/>
        </p:nvSpPr>
        <p:spPr>
          <a:xfrm>
            <a:off x="4067944" y="11247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C1F3DA5-8DC1-7045-A923-8B3B4FE74815}"/>
              </a:ext>
            </a:extLst>
          </p:cNvPr>
          <p:cNvSpPr txBox="1"/>
          <p:nvPr/>
        </p:nvSpPr>
        <p:spPr>
          <a:xfrm>
            <a:off x="899592" y="11967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データ</a:t>
            </a:r>
          </a:p>
        </p:txBody>
      </p: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AA4B29D1-7202-5846-BD79-9BC7C4E04B9E}"/>
              </a:ext>
            </a:extLst>
          </p:cNvPr>
          <p:cNvGrpSpPr/>
          <p:nvPr/>
        </p:nvGrpSpPr>
        <p:grpSpPr>
          <a:xfrm>
            <a:off x="6012160" y="1052736"/>
            <a:ext cx="2806296" cy="1658129"/>
            <a:chOff x="5652120" y="692696"/>
            <a:chExt cx="3362914" cy="1987012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2E617B7B-52ED-8649-AC64-3EB9FF125ECB}"/>
                </a:ext>
              </a:extLst>
            </p:cNvPr>
            <p:cNvSpPr/>
            <p:nvPr/>
          </p:nvSpPr>
          <p:spPr>
            <a:xfrm>
              <a:off x="5652120" y="1324152"/>
              <a:ext cx="88401" cy="61880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C2AF6BE5-7959-7444-AA5C-8EEB885F3A1A}"/>
                </a:ext>
              </a:extLst>
            </p:cNvPr>
            <p:cNvSpPr/>
            <p:nvPr/>
          </p:nvSpPr>
          <p:spPr>
            <a:xfrm>
              <a:off x="5652120" y="1942960"/>
              <a:ext cx="1944826" cy="8840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69F964CA-4E08-6944-BB0B-66C73384DA48}"/>
                </a:ext>
              </a:extLst>
            </p:cNvPr>
            <p:cNvGrpSpPr/>
            <p:nvPr/>
          </p:nvGrpSpPr>
          <p:grpSpPr>
            <a:xfrm>
              <a:off x="5740521" y="1500954"/>
              <a:ext cx="1679622" cy="309404"/>
              <a:chOff x="899592" y="2492896"/>
              <a:chExt cx="6768752" cy="1152128"/>
            </a:xfrm>
          </p:grpSpPr>
          <p:sp>
            <p:nvSpPr>
              <p:cNvPr id="46" name="円弧 45">
                <a:extLst>
                  <a:ext uri="{FF2B5EF4-FFF2-40B4-BE49-F238E27FC236}">
                    <a16:creationId xmlns:a16="http://schemas.microsoft.com/office/drawing/2014/main" id="{0D945518-B998-A945-9A27-E4E9AD0E6A6E}"/>
                  </a:ext>
                </a:extLst>
              </p:cNvPr>
              <p:cNvSpPr/>
              <p:nvPr/>
            </p:nvSpPr>
            <p:spPr>
              <a:xfrm rot="16200000">
                <a:off x="2411760" y="2492896"/>
                <a:ext cx="1152128" cy="1152128"/>
              </a:xfrm>
              <a:prstGeom prst="arc">
                <a:avLst>
                  <a:gd name="adj1" fmla="val 16200000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7" name="円弧 46">
                <a:extLst>
                  <a:ext uri="{FF2B5EF4-FFF2-40B4-BE49-F238E27FC236}">
                    <a16:creationId xmlns:a16="http://schemas.microsoft.com/office/drawing/2014/main" id="{B9F92D16-1CC2-E947-9942-C63326482C7B}"/>
                  </a:ext>
                </a:extLst>
              </p:cNvPr>
              <p:cNvSpPr/>
              <p:nvPr/>
            </p:nvSpPr>
            <p:spPr>
              <a:xfrm rot="16200000">
                <a:off x="1763688" y="2492896"/>
                <a:ext cx="1152128" cy="1152128"/>
              </a:xfrm>
              <a:prstGeom prst="arc">
                <a:avLst>
                  <a:gd name="adj1" fmla="val 16200000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円弧 47">
                <a:extLst>
                  <a:ext uri="{FF2B5EF4-FFF2-40B4-BE49-F238E27FC236}">
                    <a16:creationId xmlns:a16="http://schemas.microsoft.com/office/drawing/2014/main" id="{B575BD14-9EF1-B644-A48C-50EF934BC8E7}"/>
                  </a:ext>
                </a:extLst>
              </p:cNvPr>
              <p:cNvSpPr/>
              <p:nvPr/>
            </p:nvSpPr>
            <p:spPr>
              <a:xfrm rot="16200000">
                <a:off x="3059832" y="2492896"/>
                <a:ext cx="1152128" cy="1152128"/>
              </a:xfrm>
              <a:prstGeom prst="arc">
                <a:avLst>
                  <a:gd name="adj1" fmla="val 16200000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9" name="円弧 48">
                <a:extLst>
                  <a:ext uri="{FF2B5EF4-FFF2-40B4-BE49-F238E27FC236}">
                    <a16:creationId xmlns:a16="http://schemas.microsoft.com/office/drawing/2014/main" id="{2F11A2AA-1104-954B-A85B-7D38B6C2D062}"/>
                  </a:ext>
                </a:extLst>
              </p:cNvPr>
              <p:cNvSpPr/>
              <p:nvPr/>
            </p:nvSpPr>
            <p:spPr>
              <a:xfrm rot="16200000">
                <a:off x="3707904" y="2492896"/>
                <a:ext cx="1152128" cy="1152128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0" name="円弧 49">
                <a:extLst>
                  <a:ext uri="{FF2B5EF4-FFF2-40B4-BE49-F238E27FC236}">
                    <a16:creationId xmlns:a16="http://schemas.microsoft.com/office/drawing/2014/main" id="{11E78590-4878-224D-B496-10C09D8C0864}"/>
                  </a:ext>
                </a:extLst>
              </p:cNvPr>
              <p:cNvSpPr/>
              <p:nvPr/>
            </p:nvSpPr>
            <p:spPr>
              <a:xfrm rot="5400000">
                <a:off x="3383868" y="2816932"/>
                <a:ext cx="1152128" cy="504056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1" name="円弧 50">
                <a:extLst>
                  <a:ext uri="{FF2B5EF4-FFF2-40B4-BE49-F238E27FC236}">
                    <a16:creationId xmlns:a16="http://schemas.microsoft.com/office/drawing/2014/main" id="{F1AA3B6B-7347-0B45-86E0-8BAD98104D55}"/>
                  </a:ext>
                </a:extLst>
              </p:cNvPr>
              <p:cNvSpPr/>
              <p:nvPr/>
            </p:nvSpPr>
            <p:spPr>
              <a:xfrm rot="5400000">
                <a:off x="2735796" y="2816932"/>
                <a:ext cx="1152128" cy="504056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2" name="円弧 51">
                <a:extLst>
                  <a:ext uri="{FF2B5EF4-FFF2-40B4-BE49-F238E27FC236}">
                    <a16:creationId xmlns:a16="http://schemas.microsoft.com/office/drawing/2014/main" id="{15265DA8-CA46-9241-998A-6DC17298F317}"/>
                  </a:ext>
                </a:extLst>
              </p:cNvPr>
              <p:cNvSpPr/>
              <p:nvPr/>
            </p:nvSpPr>
            <p:spPr>
              <a:xfrm rot="5400000">
                <a:off x="2087724" y="2816932"/>
                <a:ext cx="1152128" cy="504056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3" name="円弧 52">
                <a:extLst>
                  <a:ext uri="{FF2B5EF4-FFF2-40B4-BE49-F238E27FC236}">
                    <a16:creationId xmlns:a16="http://schemas.microsoft.com/office/drawing/2014/main" id="{9E07AB4C-B58E-D746-8281-812EA16EAAD2}"/>
                  </a:ext>
                </a:extLst>
              </p:cNvPr>
              <p:cNvSpPr/>
              <p:nvPr/>
            </p:nvSpPr>
            <p:spPr>
              <a:xfrm rot="16200000">
                <a:off x="4355976" y="2492896"/>
                <a:ext cx="1152128" cy="1152128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4" name="円弧 53">
                <a:extLst>
                  <a:ext uri="{FF2B5EF4-FFF2-40B4-BE49-F238E27FC236}">
                    <a16:creationId xmlns:a16="http://schemas.microsoft.com/office/drawing/2014/main" id="{C322D724-9C3E-814F-B451-AC7D66E1A7DA}"/>
                  </a:ext>
                </a:extLst>
              </p:cNvPr>
              <p:cNvSpPr/>
              <p:nvPr/>
            </p:nvSpPr>
            <p:spPr>
              <a:xfrm rot="5400000">
                <a:off x="4031940" y="2816932"/>
                <a:ext cx="1152128" cy="504056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5" name="円弧 54">
                <a:extLst>
                  <a:ext uri="{FF2B5EF4-FFF2-40B4-BE49-F238E27FC236}">
                    <a16:creationId xmlns:a16="http://schemas.microsoft.com/office/drawing/2014/main" id="{0B31C13F-CA9D-FD47-9D0D-7A369F56B873}"/>
                  </a:ext>
                </a:extLst>
              </p:cNvPr>
              <p:cNvSpPr/>
              <p:nvPr/>
            </p:nvSpPr>
            <p:spPr>
              <a:xfrm rot="16200000">
                <a:off x="5004048" y="2492896"/>
                <a:ext cx="1152128" cy="1152128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6" name="円弧 55">
                <a:extLst>
                  <a:ext uri="{FF2B5EF4-FFF2-40B4-BE49-F238E27FC236}">
                    <a16:creationId xmlns:a16="http://schemas.microsoft.com/office/drawing/2014/main" id="{817AA8EC-6E1D-CC46-AA6F-2D35CA500717}"/>
                  </a:ext>
                </a:extLst>
              </p:cNvPr>
              <p:cNvSpPr/>
              <p:nvPr/>
            </p:nvSpPr>
            <p:spPr>
              <a:xfrm rot="5400000">
                <a:off x="4680012" y="2816932"/>
                <a:ext cx="1152128" cy="504056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7" name="円弧 56">
                <a:extLst>
                  <a:ext uri="{FF2B5EF4-FFF2-40B4-BE49-F238E27FC236}">
                    <a16:creationId xmlns:a16="http://schemas.microsoft.com/office/drawing/2014/main" id="{BEB36529-28A8-AB43-9DA3-83F0DC3259F2}"/>
                  </a:ext>
                </a:extLst>
              </p:cNvPr>
              <p:cNvSpPr/>
              <p:nvPr/>
            </p:nvSpPr>
            <p:spPr>
              <a:xfrm rot="16200000">
                <a:off x="5652120" y="2492896"/>
                <a:ext cx="1152128" cy="1152128"/>
              </a:xfrm>
              <a:prstGeom prst="arc">
                <a:avLst>
                  <a:gd name="adj1" fmla="val 16069596"/>
                  <a:gd name="adj2" fmla="val 54383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58" name="円弧 57">
                <a:extLst>
                  <a:ext uri="{FF2B5EF4-FFF2-40B4-BE49-F238E27FC236}">
                    <a16:creationId xmlns:a16="http://schemas.microsoft.com/office/drawing/2014/main" id="{1D1B2153-0E7E-7546-A095-55993A77FEF0}"/>
                  </a:ext>
                </a:extLst>
              </p:cNvPr>
              <p:cNvSpPr/>
              <p:nvPr/>
            </p:nvSpPr>
            <p:spPr>
              <a:xfrm rot="5400000">
                <a:off x="5328084" y="2816932"/>
                <a:ext cx="1152128" cy="504056"/>
              </a:xfrm>
              <a:prstGeom prst="arc">
                <a:avLst>
                  <a:gd name="adj1" fmla="val 16069596"/>
                  <a:gd name="adj2" fmla="val 551458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80B3BCA8-F8EF-224A-B9B4-7BB0399DC81E}"/>
                  </a:ext>
                </a:extLst>
              </p:cNvPr>
              <p:cNvCxnSpPr>
                <a:stCxn id="47" idx="0"/>
              </p:cNvCxnSpPr>
              <p:nvPr/>
            </p:nvCxnSpPr>
            <p:spPr>
              <a:xfrm flipH="1">
                <a:off x="899592" y="3068960"/>
                <a:ext cx="8640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048FC819-8A35-984E-BC63-34C254DCDF44}"/>
                  </a:ext>
                </a:extLst>
              </p:cNvPr>
              <p:cNvCxnSpPr/>
              <p:nvPr/>
            </p:nvCxnSpPr>
            <p:spPr>
              <a:xfrm flipH="1">
                <a:off x="6804248" y="3068960"/>
                <a:ext cx="8640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D13D836A-A383-3B42-B128-7C3F0FDEBEBF}"/>
                </a:ext>
              </a:extLst>
            </p:cNvPr>
            <p:cNvGrpSpPr/>
            <p:nvPr/>
          </p:nvGrpSpPr>
          <p:grpSpPr>
            <a:xfrm>
              <a:off x="7596946" y="1656943"/>
              <a:ext cx="397805" cy="397805"/>
              <a:chOff x="4067944" y="908720"/>
              <a:chExt cx="648072" cy="648072"/>
            </a:xfrm>
          </p:grpSpPr>
          <p:sp>
            <p:nvSpPr>
              <p:cNvPr id="62" name="円/楕円 13">
                <a:extLst>
                  <a:ext uri="{FF2B5EF4-FFF2-40B4-BE49-F238E27FC236}">
                    <a16:creationId xmlns:a16="http://schemas.microsoft.com/office/drawing/2014/main" id="{8DA9B092-CE17-9D45-BA30-6E6AF02F088E}"/>
                  </a:ext>
                </a:extLst>
              </p:cNvPr>
              <p:cNvSpPr/>
              <p:nvPr/>
            </p:nvSpPr>
            <p:spPr>
              <a:xfrm>
                <a:off x="4067944" y="908720"/>
                <a:ext cx="648072" cy="64807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3" name="円/楕円 14">
                <a:extLst>
                  <a:ext uri="{FF2B5EF4-FFF2-40B4-BE49-F238E27FC236}">
                    <a16:creationId xmlns:a16="http://schemas.microsoft.com/office/drawing/2014/main" id="{35A7296C-8EBA-CF4D-93AC-08A5071FF960}"/>
                  </a:ext>
                </a:extLst>
              </p:cNvPr>
              <p:cNvSpPr/>
              <p:nvPr/>
            </p:nvSpPr>
            <p:spPr>
              <a:xfrm>
                <a:off x="4283968" y="1124744"/>
                <a:ext cx="207640" cy="2076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A8B79D87-BC65-2D49-8DCC-ECAD3ECA7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226" y="1656532"/>
              <a:ext cx="37613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E8A2DAD4-8D9B-854D-A5E6-2D192C71ECAA}"/>
                </a:ext>
              </a:extLst>
            </p:cNvPr>
            <p:cNvCxnSpPr>
              <a:stCxn id="62" idx="6"/>
            </p:cNvCxnSpPr>
            <p:nvPr/>
          </p:nvCxnSpPr>
          <p:spPr>
            <a:xfrm>
              <a:off x="7994751" y="1855846"/>
              <a:ext cx="1249" cy="2625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三角形 9">
              <a:extLst>
                <a:ext uri="{FF2B5EF4-FFF2-40B4-BE49-F238E27FC236}">
                  <a16:creationId xmlns:a16="http://schemas.microsoft.com/office/drawing/2014/main" id="{F603B02E-DFFA-B84F-8C9F-61B00E49CBEB}"/>
                </a:ext>
              </a:extLst>
            </p:cNvPr>
            <p:cNvSpPr/>
            <p:nvPr/>
          </p:nvSpPr>
          <p:spPr>
            <a:xfrm>
              <a:off x="7670532" y="2118423"/>
              <a:ext cx="651091" cy="56128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89827F03-3297-3741-8A3D-7748A18D038B}"/>
                </a:ext>
              </a:extLst>
            </p:cNvPr>
            <p:cNvGrpSpPr/>
            <p:nvPr/>
          </p:nvGrpSpPr>
          <p:grpSpPr>
            <a:xfrm>
              <a:off x="8017268" y="2403458"/>
              <a:ext cx="303366" cy="259282"/>
              <a:chOff x="5168900" y="1403350"/>
              <a:chExt cx="501650" cy="428751"/>
            </a:xfrm>
          </p:grpSpPr>
          <p:sp>
            <p:nvSpPr>
              <p:cNvPr id="68" name="台形 67">
                <a:extLst>
                  <a:ext uri="{FF2B5EF4-FFF2-40B4-BE49-F238E27FC236}">
                    <a16:creationId xmlns:a16="http://schemas.microsoft.com/office/drawing/2014/main" id="{8E9584C8-D507-4E49-A1EB-6BD9EE3AC563}"/>
                  </a:ext>
                </a:extLst>
              </p:cNvPr>
              <p:cNvSpPr/>
              <p:nvPr/>
            </p:nvSpPr>
            <p:spPr>
              <a:xfrm>
                <a:off x="5168900" y="1539874"/>
                <a:ext cx="501650" cy="292227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69" name="アーチ 68">
                <a:extLst>
                  <a:ext uri="{FF2B5EF4-FFF2-40B4-BE49-F238E27FC236}">
                    <a16:creationId xmlns:a16="http://schemas.microsoft.com/office/drawing/2014/main" id="{50FE3C4B-1D2E-4F4E-9773-AB0DCC8569A1}"/>
                  </a:ext>
                </a:extLst>
              </p:cNvPr>
              <p:cNvSpPr/>
              <p:nvPr/>
            </p:nvSpPr>
            <p:spPr>
              <a:xfrm>
                <a:off x="5299075" y="1403350"/>
                <a:ext cx="231775" cy="320675"/>
              </a:xfrm>
              <a:prstGeom prst="blockArc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下矢印 69">
              <a:extLst>
                <a:ext uri="{FF2B5EF4-FFF2-40B4-BE49-F238E27FC236}">
                  <a16:creationId xmlns:a16="http://schemas.microsoft.com/office/drawing/2014/main" id="{6C8BA144-3BF6-9E45-9C07-DAAEA08EF2AC}"/>
                </a:ext>
              </a:extLst>
            </p:cNvPr>
            <p:cNvSpPr/>
            <p:nvPr/>
          </p:nvSpPr>
          <p:spPr>
            <a:xfrm>
              <a:off x="8297123" y="2233240"/>
              <a:ext cx="215793" cy="2678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655E8719-D60E-3744-B447-596DB5C83B62}"/>
                </a:ext>
              </a:extLst>
            </p:cNvPr>
            <p:cNvSpPr txBox="1"/>
            <p:nvPr/>
          </p:nvSpPr>
          <p:spPr>
            <a:xfrm>
              <a:off x="8148300" y="1920713"/>
              <a:ext cx="866734" cy="368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荷重</a:t>
              </a:r>
              <a:r>
                <a:rPr kumimoji="1" lang="en-US" altLang="ja-JP" sz="1400"/>
                <a:t> x’</a:t>
              </a:r>
              <a:endParaRPr kumimoji="1" lang="ja-JP" altLang="en-US" sz="1400"/>
            </a:p>
          </p:txBody>
        </p: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9DC79522-9120-0A4A-BDB1-35DD9F90DED2}"/>
                </a:ext>
              </a:extLst>
            </p:cNvPr>
            <p:cNvGrpSpPr/>
            <p:nvPr/>
          </p:nvGrpSpPr>
          <p:grpSpPr>
            <a:xfrm>
              <a:off x="7400467" y="1327740"/>
              <a:ext cx="107896" cy="332533"/>
              <a:chOff x="1264920" y="3657600"/>
              <a:chExt cx="309880" cy="955040"/>
            </a:xfrm>
          </p:grpSpPr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92BCC427-DE39-BE49-B7F3-4158921EEC30}"/>
                  </a:ext>
                </a:extLst>
              </p:cNvPr>
              <p:cNvCxnSpPr/>
              <p:nvPr/>
            </p:nvCxnSpPr>
            <p:spPr>
              <a:xfrm flipV="1">
                <a:off x="1270000" y="3657600"/>
                <a:ext cx="0" cy="95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三角形 34">
                <a:extLst>
                  <a:ext uri="{FF2B5EF4-FFF2-40B4-BE49-F238E27FC236}">
                    <a16:creationId xmlns:a16="http://schemas.microsoft.com/office/drawing/2014/main" id="{B1A1C288-3EA9-044F-8554-2061A9F76D74}"/>
                  </a:ext>
                </a:extLst>
              </p:cNvPr>
              <p:cNvSpPr/>
              <p:nvPr/>
            </p:nvSpPr>
            <p:spPr>
              <a:xfrm rot="5400000">
                <a:off x="1198880" y="3723640"/>
                <a:ext cx="441960" cy="30988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75" name="下矢印 74">
              <a:extLst>
                <a:ext uri="{FF2B5EF4-FFF2-40B4-BE49-F238E27FC236}">
                  <a16:creationId xmlns:a16="http://schemas.microsoft.com/office/drawing/2014/main" id="{8AE328D5-138E-E946-82B1-E54D77B0B8D9}"/>
                </a:ext>
              </a:extLst>
            </p:cNvPr>
            <p:cNvSpPr/>
            <p:nvPr/>
          </p:nvSpPr>
          <p:spPr>
            <a:xfrm rot="16200000">
              <a:off x="7553010" y="1161718"/>
              <a:ext cx="215793" cy="2678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BAAEFDC8-ACFA-014B-AC2E-53966297ADEF}"/>
                </a:ext>
              </a:extLst>
            </p:cNvPr>
            <p:cNvSpPr txBox="1"/>
            <p:nvPr/>
          </p:nvSpPr>
          <p:spPr>
            <a:xfrm>
              <a:off x="7277689" y="908719"/>
              <a:ext cx="866734" cy="368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伸び</a:t>
              </a:r>
              <a:r>
                <a:rPr kumimoji="1" lang="en-US" altLang="ja-JP" sz="1400"/>
                <a:t> y’</a:t>
              </a:r>
              <a:endParaRPr kumimoji="1" lang="ja-JP" altLang="en-US" sz="1400"/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9A2008B4-0271-4A48-9AB3-9839108E0BFE}"/>
                </a:ext>
              </a:extLst>
            </p:cNvPr>
            <p:cNvGrpSpPr/>
            <p:nvPr/>
          </p:nvGrpSpPr>
          <p:grpSpPr>
            <a:xfrm>
              <a:off x="7697932" y="2411652"/>
              <a:ext cx="303366" cy="259282"/>
              <a:chOff x="5168900" y="1403350"/>
              <a:chExt cx="501650" cy="428751"/>
            </a:xfrm>
          </p:grpSpPr>
          <p:sp>
            <p:nvSpPr>
              <p:cNvPr id="78" name="台形 77">
                <a:extLst>
                  <a:ext uri="{FF2B5EF4-FFF2-40B4-BE49-F238E27FC236}">
                    <a16:creationId xmlns:a16="http://schemas.microsoft.com/office/drawing/2014/main" id="{5F5F62F0-EE12-344E-AE4F-D58B9F200148}"/>
                  </a:ext>
                </a:extLst>
              </p:cNvPr>
              <p:cNvSpPr/>
              <p:nvPr/>
            </p:nvSpPr>
            <p:spPr>
              <a:xfrm>
                <a:off x="5168900" y="1539874"/>
                <a:ext cx="501650" cy="292227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15801852-1D5B-3C4B-9B3D-A1CA9E5EBD19}"/>
                  </a:ext>
                </a:extLst>
              </p:cNvPr>
              <p:cNvSpPr/>
              <p:nvPr/>
            </p:nvSpPr>
            <p:spPr>
              <a:xfrm>
                <a:off x="5299075" y="1403350"/>
                <a:ext cx="231775" cy="320675"/>
              </a:xfrm>
              <a:prstGeom prst="blockArc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E7D1F01-E2C0-884F-BDE4-C9CD41FAD5B3}"/>
                </a:ext>
              </a:extLst>
            </p:cNvPr>
            <p:cNvSpPr txBox="1"/>
            <p:nvPr/>
          </p:nvSpPr>
          <p:spPr>
            <a:xfrm>
              <a:off x="6012160" y="692696"/>
              <a:ext cx="835999" cy="479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/>
                <a:t>予測</a:t>
              </a:r>
            </a:p>
          </p:txBody>
        </p:sp>
      </p:grpSp>
      <p:sp>
        <p:nvSpPr>
          <p:cNvPr id="85" name="右矢印 84">
            <a:extLst>
              <a:ext uri="{FF2B5EF4-FFF2-40B4-BE49-F238E27FC236}">
                <a16:creationId xmlns:a16="http://schemas.microsoft.com/office/drawing/2014/main" id="{9973AE45-235A-4C46-91A6-B6E15DB0E49D}"/>
              </a:ext>
            </a:extLst>
          </p:cNvPr>
          <p:cNvSpPr/>
          <p:nvPr/>
        </p:nvSpPr>
        <p:spPr>
          <a:xfrm>
            <a:off x="3059832" y="1700808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右矢印 85">
            <a:extLst>
              <a:ext uri="{FF2B5EF4-FFF2-40B4-BE49-F238E27FC236}">
                <a16:creationId xmlns:a16="http://schemas.microsoft.com/office/drawing/2014/main" id="{BC2D7164-64E5-114A-888C-90B02CD0F351}"/>
              </a:ext>
            </a:extLst>
          </p:cNvPr>
          <p:cNvSpPr/>
          <p:nvPr/>
        </p:nvSpPr>
        <p:spPr>
          <a:xfrm>
            <a:off x="5436096" y="1700808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3" name="図 92">
            <a:extLst>
              <a:ext uri="{FF2B5EF4-FFF2-40B4-BE49-F238E27FC236}">
                <a16:creationId xmlns:a16="http://schemas.microsoft.com/office/drawing/2014/main" id="{B9002D36-3A0E-1142-B03A-E703DD09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365104"/>
            <a:ext cx="1008112" cy="1008112"/>
          </a:xfrm>
          <a:prstGeom prst="rect">
            <a:avLst/>
          </a:prstGeom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2A43CD97-A317-1043-A250-36BE8A5F4D75}"/>
              </a:ext>
            </a:extLst>
          </p:cNvPr>
          <p:cNvSpPr txBox="1"/>
          <p:nvPr/>
        </p:nvSpPr>
        <p:spPr>
          <a:xfrm>
            <a:off x="1043608" y="364502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データ</a:t>
            </a:r>
          </a:p>
        </p:txBody>
      </p: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1B92F7D-F110-984E-B3E4-AE4671DEDC26}"/>
              </a:ext>
            </a:extLst>
          </p:cNvPr>
          <p:cNvGrpSpPr/>
          <p:nvPr/>
        </p:nvGrpSpPr>
        <p:grpSpPr>
          <a:xfrm>
            <a:off x="395536" y="4293096"/>
            <a:ext cx="959118" cy="1080120"/>
            <a:chOff x="827584" y="3861048"/>
            <a:chExt cx="959118" cy="1080120"/>
          </a:xfrm>
        </p:grpSpPr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00B1CDFE-8533-9B4B-8EB8-81315CD6788E}"/>
                </a:ext>
              </a:extLst>
            </p:cNvPr>
            <p:cNvGrpSpPr/>
            <p:nvPr/>
          </p:nvGrpSpPr>
          <p:grpSpPr>
            <a:xfrm>
              <a:off x="827584" y="3861048"/>
              <a:ext cx="959118" cy="1053976"/>
              <a:chOff x="6455336" y="1124744"/>
              <a:chExt cx="1155700" cy="1270000"/>
            </a:xfrm>
          </p:grpSpPr>
          <p:pic>
            <p:nvPicPr>
              <p:cNvPr id="88" name="図 87">
                <a:extLst>
                  <a:ext uri="{FF2B5EF4-FFF2-40B4-BE49-F238E27FC236}">
                    <a16:creationId xmlns:a16="http://schemas.microsoft.com/office/drawing/2014/main" id="{F1A25B76-5059-BE43-B4A9-E4019CE83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55336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89" name="図 88">
                <a:extLst>
                  <a:ext uri="{FF2B5EF4-FFF2-40B4-BE49-F238E27FC236}">
                    <a16:creationId xmlns:a16="http://schemas.microsoft.com/office/drawing/2014/main" id="{607EB347-CCB0-E745-9542-0291657A2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2240" y="1340768"/>
                <a:ext cx="623111" cy="737410"/>
              </a:xfrm>
              <a:prstGeom prst="rect">
                <a:avLst/>
              </a:prstGeom>
            </p:spPr>
          </p:pic>
        </p:grp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A977ACB4-EAE4-F643-829A-F07DDCF03A82}"/>
                </a:ext>
              </a:extLst>
            </p:cNvPr>
            <p:cNvSpPr txBox="1"/>
            <p:nvPr/>
          </p:nvSpPr>
          <p:spPr>
            <a:xfrm>
              <a:off x="1043608" y="463339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ネコ</a:t>
              </a:r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D09921A8-C734-3B4A-95FF-2B20DB9D4885}"/>
              </a:ext>
            </a:extLst>
          </p:cNvPr>
          <p:cNvGrpSpPr/>
          <p:nvPr/>
        </p:nvGrpSpPr>
        <p:grpSpPr>
          <a:xfrm>
            <a:off x="1547664" y="4293096"/>
            <a:ext cx="959118" cy="1054001"/>
            <a:chOff x="827584" y="4915024"/>
            <a:chExt cx="959118" cy="1054001"/>
          </a:xfrm>
        </p:grpSpPr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C141D7FA-305C-D247-A703-EC2554BFCD14}"/>
                </a:ext>
              </a:extLst>
            </p:cNvPr>
            <p:cNvGrpSpPr/>
            <p:nvPr/>
          </p:nvGrpSpPr>
          <p:grpSpPr>
            <a:xfrm>
              <a:off x="827584" y="4915024"/>
              <a:ext cx="959118" cy="1053976"/>
              <a:chOff x="7655538" y="1124744"/>
              <a:chExt cx="1155700" cy="1270000"/>
            </a:xfrm>
          </p:grpSpPr>
          <p:pic>
            <p:nvPicPr>
              <p:cNvPr id="91" name="図 90">
                <a:extLst>
                  <a:ext uri="{FF2B5EF4-FFF2-40B4-BE49-F238E27FC236}">
                    <a16:creationId xmlns:a16="http://schemas.microsoft.com/office/drawing/2014/main" id="{FA9DCDB3-A358-2245-B480-F268243E0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55538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92" name="図 91">
                <a:extLst>
                  <a:ext uri="{FF2B5EF4-FFF2-40B4-BE49-F238E27FC236}">
                    <a16:creationId xmlns:a16="http://schemas.microsoft.com/office/drawing/2014/main" id="{76DB31A0-FEEE-E44C-8C13-331A7603D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9238" y="1345504"/>
                <a:ext cx="568300" cy="754381"/>
              </a:xfrm>
              <a:prstGeom prst="rect">
                <a:avLst/>
              </a:prstGeom>
            </p:spPr>
          </p:pic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A9849C8F-AC95-BA4F-8CAC-745E8BB49DE7}"/>
                </a:ext>
              </a:extLst>
            </p:cNvPr>
            <p:cNvSpPr txBox="1"/>
            <p:nvPr/>
          </p:nvSpPr>
          <p:spPr>
            <a:xfrm>
              <a:off x="1043608" y="566124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/>
                <a:t>イヌ</a:t>
              </a:r>
              <a:endParaRPr kumimoji="1" lang="ja-JP" altLang="en-US" sz="1400"/>
            </a:p>
          </p:txBody>
        </p:sp>
      </p:grpSp>
      <p:sp>
        <p:nvSpPr>
          <p:cNvPr id="97" name="右矢印 96">
            <a:extLst>
              <a:ext uri="{FF2B5EF4-FFF2-40B4-BE49-F238E27FC236}">
                <a16:creationId xmlns:a16="http://schemas.microsoft.com/office/drawing/2014/main" id="{0D161C14-B66E-F445-9110-1F8EC87621FC}"/>
              </a:ext>
            </a:extLst>
          </p:cNvPr>
          <p:cNvSpPr/>
          <p:nvPr/>
        </p:nvSpPr>
        <p:spPr>
          <a:xfrm>
            <a:off x="2987824" y="4725144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D620CF2E-D981-9E42-9162-6DDE9D20379B}"/>
              </a:ext>
            </a:extLst>
          </p:cNvPr>
          <p:cNvSpPr txBox="1"/>
          <p:nvPr/>
        </p:nvSpPr>
        <p:spPr>
          <a:xfrm>
            <a:off x="3995936" y="364502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モデル</a:t>
            </a: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23013E39-B016-5245-BFE4-B14F76BF8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208" y="4509120"/>
            <a:ext cx="720080" cy="691277"/>
          </a:xfrm>
          <a:prstGeom prst="rect">
            <a:avLst/>
          </a:prstGeom>
        </p:spPr>
      </p:pic>
      <p:sp>
        <p:nvSpPr>
          <p:cNvPr id="104" name="右矢印 103">
            <a:extLst>
              <a:ext uri="{FF2B5EF4-FFF2-40B4-BE49-F238E27FC236}">
                <a16:creationId xmlns:a16="http://schemas.microsoft.com/office/drawing/2014/main" id="{94753E5A-26AA-794F-A37F-1A94CFBB2501}"/>
              </a:ext>
            </a:extLst>
          </p:cNvPr>
          <p:cNvSpPr/>
          <p:nvPr/>
        </p:nvSpPr>
        <p:spPr>
          <a:xfrm>
            <a:off x="5436096" y="4725144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34EE25E-3F06-DB44-A06E-AA62B7434D56}"/>
              </a:ext>
            </a:extLst>
          </p:cNvPr>
          <p:cNvSpPr txBox="1"/>
          <p:nvPr/>
        </p:nvSpPr>
        <p:spPr>
          <a:xfrm>
            <a:off x="3419872" y="2420888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+mj-ea"/>
                <a:ea typeface="+mj-ea"/>
              </a:rPr>
              <a:t>モデルパラメータ</a:t>
            </a:r>
            <a:r>
              <a:rPr lang="ja-JP" altLang="en-US" sz="1400">
                <a:latin typeface="+mj-ea"/>
                <a:ea typeface="+mj-ea"/>
              </a:rPr>
              <a:t>：</a:t>
            </a:r>
            <a:r>
              <a:rPr kumimoji="1" lang="ja-JP" altLang="en-US" sz="1400">
                <a:latin typeface="+mj-ea"/>
                <a:ea typeface="+mj-ea"/>
              </a:rPr>
              <a:t>少数</a:t>
            </a:r>
            <a:endParaRPr kumimoji="1" lang="en-US" altLang="ja-JP" sz="1400">
              <a:latin typeface="+mj-ea"/>
              <a:ea typeface="+mj-ea"/>
            </a:endParaRPr>
          </a:p>
          <a:p>
            <a:r>
              <a:rPr lang="ja-JP" altLang="en-US" sz="1400">
                <a:latin typeface="+mj-ea"/>
                <a:ea typeface="+mj-ea"/>
              </a:rPr>
              <a:t>最適化：最小二乗法</a:t>
            </a:r>
            <a:endParaRPr kumimoji="1" lang="ja-JP" altLang="en-US" sz="1400">
              <a:latin typeface="+mj-ea"/>
              <a:ea typeface="+mj-ea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CF056DB-BAAE-244E-A796-E39C363F18CC}"/>
              </a:ext>
            </a:extLst>
          </p:cNvPr>
          <p:cNvSpPr txBox="1"/>
          <p:nvPr/>
        </p:nvSpPr>
        <p:spPr>
          <a:xfrm>
            <a:off x="3131840" y="5733256"/>
            <a:ext cx="3043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+mj-ea"/>
                <a:ea typeface="+mj-ea"/>
              </a:rPr>
              <a:t>モデルパラメータ</a:t>
            </a:r>
            <a:r>
              <a:rPr lang="ja-JP" altLang="en-US" sz="1400">
                <a:latin typeface="+mj-ea"/>
                <a:ea typeface="+mj-ea"/>
              </a:rPr>
              <a:t>：</a:t>
            </a:r>
            <a:r>
              <a:rPr kumimoji="1" lang="ja-JP" altLang="en-US" sz="1400">
                <a:latin typeface="+mj-ea"/>
                <a:ea typeface="+mj-ea"/>
              </a:rPr>
              <a:t>多数</a:t>
            </a:r>
            <a:endParaRPr kumimoji="1" lang="en-US" altLang="ja-JP" sz="1400">
              <a:latin typeface="+mj-ea"/>
              <a:ea typeface="+mj-ea"/>
            </a:endParaRPr>
          </a:p>
          <a:p>
            <a:r>
              <a:rPr lang="ja-JP" altLang="en-US" sz="1400">
                <a:latin typeface="+mj-ea"/>
                <a:ea typeface="+mj-ea"/>
              </a:rPr>
              <a:t>最適化：</a:t>
            </a:r>
            <a:r>
              <a:rPr lang="en-US" altLang="ja-JP" sz="1400">
                <a:latin typeface="Arial" panose="020B0604020202020204" pitchFamily="34" charset="0"/>
                <a:cs typeface="Arial" panose="020B0604020202020204" pitchFamily="34" charset="0"/>
              </a:rPr>
              <a:t>SGD, Adam, AdaGrad, etc.</a:t>
            </a:r>
            <a:endParaRPr lang="ja-JP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四角形吹き出し 109">
            <a:extLst>
              <a:ext uri="{FF2B5EF4-FFF2-40B4-BE49-F238E27FC236}">
                <a16:creationId xmlns:a16="http://schemas.microsoft.com/office/drawing/2014/main" id="{9CF4B7B1-20EA-2D47-80A4-A4CB99FC5017}"/>
              </a:ext>
            </a:extLst>
          </p:cNvPr>
          <p:cNvSpPr/>
          <p:nvPr/>
        </p:nvSpPr>
        <p:spPr>
          <a:xfrm>
            <a:off x="7306382" y="4019707"/>
            <a:ext cx="822682" cy="484061"/>
          </a:xfrm>
          <a:prstGeom prst="wedgeRectCallout">
            <a:avLst>
              <a:gd name="adj1" fmla="val -54958"/>
              <a:gd name="adj2" fmla="val 7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84C0C3B9-65BF-B341-8D0E-B1BD32097A2A}"/>
              </a:ext>
            </a:extLst>
          </p:cNvPr>
          <p:cNvSpPr txBox="1"/>
          <p:nvPr/>
        </p:nvSpPr>
        <p:spPr>
          <a:xfrm>
            <a:off x="7380312" y="40770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ネコ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27308-FCE4-6C40-8F26-35B64BA3EA76}"/>
              </a:ext>
            </a:extLst>
          </p:cNvPr>
          <p:cNvSpPr txBox="1"/>
          <p:nvPr/>
        </p:nvSpPr>
        <p:spPr>
          <a:xfrm>
            <a:off x="6156176" y="364502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予測</a:t>
            </a:r>
          </a:p>
        </p:txBody>
      </p:sp>
    </p:spTree>
    <p:extLst>
      <p:ext uri="{BB962C8B-B14F-4D97-AF65-F5344CB8AC3E}">
        <p14:creationId xmlns:p14="http://schemas.microsoft.com/office/powerpoint/2010/main" val="125434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3C8FC8-AD60-A24F-8A57-725A583EC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今日これだけは覚えて欲しい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A3D578-CCF6-6449-AFCF-D6A71818EEFB}"/>
              </a:ext>
            </a:extLst>
          </p:cNvPr>
          <p:cNvSpPr txBox="1"/>
          <p:nvPr/>
        </p:nvSpPr>
        <p:spPr>
          <a:xfrm>
            <a:off x="323528" y="1556792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機械学習とは一種の</a:t>
            </a:r>
            <a:r>
              <a:rPr kumimoji="1" lang="ja-JP" altLang="en-US" sz="3600">
                <a:solidFill>
                  <a:srgbClr val="FF0000"/>
                </a:solidFill>
              </a:rPr>
              <a:t>情報圧縮</a:t>
            </a:r>
            <a:endParaRPr kumimoji="1" lang="en-US" altLang="ja-JP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/>
              <a:t>具体的には</a:t>
            </a:r>
            <a:r>
              <a:rPr lang="ja-JP" altLang="en-US" sz="3600">
                <a:solidFill>
                  <a:srgbClr val="FF0000"/>
                </a:solidFill>
              </a:rPr>
              <a:t>パラメータ</a:t>
            </a:r>
            <a:r>
              <a:rPr lang="ja-JP" altLang="en-US" sz="3600"/>
              <a:t>の</a:t>
            </a:r>
            <a:r>
              <a:rPr lang="ja-JP" altLang="en-US" sz="3600">
                <a:solidFill>
                  <a:srgbClr val="FF0000"/>
                </a:solidFill>
              </a:rPr>
              <a:t>最適化</a:t>
            </a:r>
            <a:endParaRPr kumimoji="1" lang="en-US" altLang="ja-JP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/>
              <a:t>学習とは「</a:t>
            </a:r>
            <a:r>
              <a:rPr lang="ja-JP" altLang="en-US" sz="3600">
                <a:solidFill>
                  <a:srgbClr val="011893"/>
                </a:solidFill>
              </a:rPr>
              <a:t>訓練誤差</a:t>
            </a:r>
            <a:r>
              <a:rPr lang="ja-JP" altLang="en-US" sz="3600"/>
              <a:t>」を減らす作業</a:t>
            </a:r>
            <a:endParaRPr lang="en-US" altLang="ja-JP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/>
              <a:t>目的は「</a:t>
            </a:r>
            <a:r>
              <a:rPr lang="ja-JP" altLang="en-US" sz="3600">
                <a:solidFill>
                  <a:srgbClr val="011893"/>
                </a:solidFill>
              </a:rPr>
              <a:t>汎化誤差</a:t>
            </a:r>
            <a:r>
              <a:rPr lang="ja-JP" altLang="en-US" sz="3600"/>
              <a:t>」を減らす事</a:t>
            </a:r>
            <a:endParaRPr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過学習とは「訓練データ」に最適化され過ぎ、未知のデータへの</a:t>
            </a:r>
            <a:r>
              <a:rPr kumimoji="1" lang="ja-JP" altLang="en-US" sz="3600">
                <a:solidFill>
                  <a:srgbClr val="FF0000"/>
                </a:solidFill>
              </a:rPr>
              <a:t>予測能力を失う</a:t>
            </a:r>
            <a:r>
              <a:rPr kumimoji="1" lang="ja-JP" altLang="en-US" sz="3600"/>
              <a:t>こと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88453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：重回帰分析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B586D16-28A5-2546-9FE7-12F9D36502F2}"/>
              </a:ext>
            </a:extLst>
          </p:cNvPr>
          <p:cNvSpPr/>
          <p:nvPr/>
        </p:nvSpPr>
        <p:spPr>
          <a:xfrm>
            <a:off x="1763688" y="6309320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/>
              <a:t>※</a:t>
            </a:r>
            <a:r>
              <a:rPr lang="ja-JP" altLang="en-US"/>
              <a:t>データは厚生労働省の平成30年賃金構造基本統計調査による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298996-B65D-D34F-9AD1-B4DBA6F8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420888"/>
            <a:ext cx="1015313" cy="10687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3F006E-205D-254D-9C90-0C4F5E1018C8}"/>
              </a:ext>
            </a:extLst>
          </p:cNvPr>
          <p:cNvSpPr txBox="1"/>
          <p:nvPr/>
        </p:nvSpPr>
        <p:spPr>
          <a:xfrm>
            <a:off x="499629" y="1028672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「年齢・</a:t>
            </a:r>
            <a:r>
              <a:rPr kumimoji="1" lang="ja-JP" altLang="en-US" sz="2000"/>
              <a:t>学歴・企業規模」から</a:t>
            </a:r>
            <a:r>
              <a:rPr lang="ja-JP" altLang="en-US" sz="2000"/>
              <a:t>「給与」を推定したい</a:t>
            </a:r>
            <a:endParaRPr lang="en-US" altLang="ja-JP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825018-F742-854C-B63B-60F84F4CF10D}"/>
              </a:ext>
            </a:extLst>
          </p:cNvPr>
          <p:cNvSpPr txBox="1"/>
          <p:nvPr/>
        </p:nvSpPr>
        <p:spPr>
          <a:xfrm>
            <a:off x="3637637" y="17728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学歴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132F18-F2A0-F840-84AE-BB6FB46D160F}"/>
              </a:ext>
            </a:extLst>
          </p:cNvPr>
          <p:cNvSpPr txBox="1"/>
          <p:nvPr/>
        </p:nvSpPr>
        <p:spPr>
          <a:xfrm>
            <a:off x="3563888" y="2420888"/>
            <a:ext cx="16209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中卒</a:t>
            </a:r>
            <a:endParaRPr kumimoji="1" lang="en-US" altLang="ja-JP" sz="1600"/>
          </a:p>
          <a:p>
            <a:r>
              <a:rPr lang="ja-JP" altLang="en-US" sz="1600"/>
              <a:t>高卒</a:t>
            </a:r>
            <a:endParaRPr lang="en-US" altLang="ja-JP" sz="1600"/>
          </a:p>
          <a:p>
            <a:r>
              <a:rPr kumimoji="1" lang="ja-JP" altLang="en-US" sz="1600"/>
              <a:t>高専・短大卒</a:t>
            </a:r>
            <a:endParaRPr kumimoji="1" lang="en-US" altLang="ja-JP" sz="1600"/>
          </a:p>
          <a:p>
            <a:r>
              <a:rPr lang="ja-JP" altLang="en-US" sz="1600"/>
              <a:t>大学・大学院卒</a:t>
            </a:r>
            <a:endParaRPr kumimoji="1" lang="ja-JP" altLang="en-US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4CB250-7793-1B4A-AA1B-1B327FC95ABA}"/>
              </a:ext>
            </a:extLst>
          </p:cNvPr>
          <p:cNvSpPr txBox="1"/>
          <p:nvPr/>
        </p:nvSpPr>
        <p:spPr>
          <a:xfrm>
            <a:off x="6300192" y="177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企業規模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FDD3B5A-2DF6-C740-A1B8-E70896134C65}"/>
              </a:ext>
            </a:extLst>
          </p:cNvPr>
          <p:cNvSpPr/>
          <p:nvPr/>
        </p:nvSpPr>
        <p:spPr>
          <a:xfrm>
            <a:off x="6588224" y="2564904"/>
            <a:ext cx="2304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/>
              <a:t>小企業(従業員数〜99人)</a:t>
            </a:r>
          </a:p>
          <a:p>
            <a:r>
              <a:rPr lang="ja-JP" altLang="en-US" sz="1400"/>
              <a:t>中企業(従業員数〜999人)</a:t>
            </a:r>
          </a:p>
          <a:p>
            <a:r>
              <a:rPr lang="ja-JP" altLang="en-US" sz="1400"/>
              <a:t>大企業(従業員数1000人</a:t>
            </a:r>
            <a:r>
              <a:rPr lang="en-US" altLang="ja-JP" sz="1400"/>
              <a:t>〜)</a:t>
            </a:r>
            <a:endParaRPr lang="ja-JP" altLang="en-US" sz="1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EB68F3D-02BC-7047-9A36-84B4C546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420888"/>
            <a:ext cx="1092860" cy="10095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7C7B8E7-944C-2543-A576-D4D8BF9F8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348880"/>
            <a:ext cx="716120" cy="122413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6B4F5F6-2631-DD47-A025-CF218D2B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1560" y="2348880"/>
            <a:ext cx="733025" cy="121272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4F58FF-069D-0640-B545-8237BB729D5E}"/>
              </a:ext>
            </a:extLst>
          </p:cNvPr>
          <p:cNvSpPr txBox="1"/>
          <p:nvPr/>
        </p:nvSpPr>
        <p:spPr>
          <a:xfrm>
            <a:off x="899592" y="17728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年齢</a:t>
            </a:r>
            <a:endParaRPr kumimoji="1" lang="ja-JP" altLang="en-US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678AA4B3-439D-A14E-8105-0D4C2F359175}"/>
              </a:ext>
            </a:extLst>
          </p:cNvPr>
          <p:cNvSpPr/>
          <p:nvPr/>
        </p:nvSpPr>
        <p:spPr>
          <a:xfrm>
            <a:off x="4508013" y="3884748"/>
            <a:ext cx="416913" cy="36641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中かっこ 19">
            <a:extLst>
              <a:ext uri="{FF2B5EF4-FFF2-40B4-BE49-F238E27FC236}">
                <a16:creationId xmlns:a16="http://schemas.microsoft.com/office/drawing/2014/main" id="{D9C0FA81-5D2B-EF43-8B7C-936142782D16}"/>
              </a:ext>
            </a:extLst>
          </p:cNvPr>
          <p:cNvSpPr/>
          <p:nvPr/>
        </p:nvSpPr>
        <p:spPr>
          <a:xfrm rot="16200000">
            <a:off x="4572000" y="-371745"/>
            <a:ext cx="288032" cy="8064896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6C6F86AD-EE34-AE43-A2F1-089CD7A90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181" y="4216194"/>
            <a:ext cx="1186934" cy="129719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BAA37FE-39C4-6A4F-9C2F-BC346F242DE7}"/>
              </a:ext>
            </a:extLst>
          </p:cNvPr>
          <p:cNvSpPr txBox="1"/>
          <p:nvPr/>
        </p:nvSpPr>
        <p:spPr>
          <a:xfrm>
            <a:off x="3484584" y="453975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給与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DEFFDC1-B89B-1643-82DB-E980634A3A22}"/>
              </a:ext>
            </a:extLst>
          </p:cNvPr>
          <p:cNvSpPr/>
          <p:nvPr/>
        </p:nvSpPr>
        <p:spPr>
          <a:xfrm>
            <a:off x="176812" y="5642629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「</a:t>
            </a:r>
            <a:r>
              <a:rPr lang="ja-JP" altLang="en-US">
                <a:solidFill>
                  <a:srgbClr val="011893"/>
                </a:solidFill>
              </a:rPr>
              <a:t>年齢・学歴・企業規模</a:t>
            </a:r>
            <a:r>
              <a:rPr lang="ja-JP" altLang="en-US"/>
              <a:t>」を</a:t>
            </a:r>
            <a:r>
              <a:rPr lang="ja-JP" altLang="en-US">
                <a:solidFill>
                  <a:srgbClr val="FF0000"/>
                </a:solidFill>
              </a:rPr>
              <a:t>説明変数</a:t>
            </a:r>
            <a:r>
              <a:rPr lang="ja-JP" altLang="en-US"/>
              <a:t>、「給与」を</a:t>
            </a:r>
            <a:r>
              <a:rPr lang="ja-JP" altLang="en-US">
                <a:solidFill>
                  <a:srgbClr val="FF0000"/>
                </a:solidFill>
              </a:rPr>
              <a:t>目的変数</a:t>
            </a:r>
            <a:r>
              <a:rPr lang="ja-JP" altLang="en-US"/>
              <a:t>と呼ぶ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746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3FAF03-B706-F541-B7C2-EA93FB8DC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：重回帰分析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7AAD8C-DEA9-5046-A93E-D8C55ED01C81}"/>
              </a:ext>
            </a:extLst>
          </p:cNvPr>
          <p:cNvSpPr txBox="1"/>
          <p:nvPr/>
        </p:nvSpPr>
        <p:spPr>
          <a:xfrm>
            <a:off x="1115616" y="134076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年齢と給与は強く相関していそう</a:t>
            </a:r>
            <a:endParaRPr kumimoji="1" lang="en-US" altLang="ja-JP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832B93-984D-6B41-B2A8-7F7833E47A66}"/>
              </a:ext>
            </a:extLst>
          </p:cNvPr>
          <p:cNvSpPr txBox="1"/>
          <p:nvPr/>
        </p:nvSpPr>
        <p:spPr>
          <a:xfrm>
            <a:off x="739534" y="56627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「学歴」や「企業規模」はどのように取り込むか？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7667C43-C18C-1C4F-B190-36EB01E1E234}"/>
                  </a:ext>
                </a:extLst>
              </p:cNvPr>
              <p:cNvSpPr txBox="1"/>
              <p:nvPr/>
            </p:nvSpPr>
            <p:spPr>
              <a:xfrm>
                <a:off x="2267744" y="2708920"/>
                <a:ext cx="4234301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4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7667C43-C18C-1C4F-B190-36EB01E1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708920"/>
                <a:ext cx="4234301" cy="741037"/>
              </a:xfrm>
              <a:prstGeom prst="rect">
                <a:avLst/>
              </a:prstGeom>
              <a:blipFill>
                <a:blip r:embed="rId2"/>
                <a:stretch>
                  <a:fillRect l="-2395" r="-1796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AFE77AC-CDF9-9E45-8E94-C5982F0BB316}"/>
              </a:ext>
            </a:extLst>
          </p:cNvPr>
          <p:cNvSpPr/>
          <p:nvPr/>
        </p:nvSpPr>
        <p:spPr>
          <a:xfrm>
            <a:off x="3304674" y="2847474"/>
            <a:ext cx="1112204" cy="650086"/>
          </a:xfrm>
          <a:prstGeom prst="roundRect">
            <a:avLst>
              <a:gd name="adj" fmla="val 278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B0D5F883-CC62-C742-B4AF-ADA25D66843E}"/>
                  </a:ext>
                </a:extLst>
              </p:cNvPr>
              <p:cNvSpPr/>
              <p:nvPr/>
            </p:nvSpPr>
            <p:spPr>
              <a:xfrm>
                <a:off x="1832131" y="4474518"/>
                <a:ext cx="1041695" cy="631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B0D5F883-CC62-C742-B4AF-ADA25D668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31" y="4474518"/>
                <a:ext cx="1041695" cy="631263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71D793C-E465-2A4E-A821-1879E68F26BE}"/>
              </a:ext>
            </a:extLst>
          </p:cNvPr>
          <p:cNvSpPr txBox="1"/>
          <p:nvPr/>
        </p:nvSpPr>
        <p:spPr>
          <a:xfrm>
            <a:off x="561474" y="390625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係数の意味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E35946A-798A-2243-AA16-8807000BA90F}"/>
              </a:ext>
            </a:extLst>
          </p:cNvPr>
          <p:cNvSpPr txBox="1"/>
          <p:nvPr/>
        </p:nvSpPr>
        <p:spPr>
          <a:xfrm>
            <a:off x="1147011" y="46040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毎年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FCE5619-20E2-DA4A-B323-7C13074E5566}"/>
              </a:ext>
            </a:extLst>
          </p:cNvPr>
          <p:cNvSpPr txBox="1"/>
          <p:nvPr/>
        </p:nvSpPr>
        <p:spPr>
          <a:xfrm>
            <a:off x="2711115" y="462012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円だけ給与があがる</a:t>
            </a:r>
          </a:p>
        </p:txBody>
      </p:sp>
    </p:spTree>
    <p:extLst>
      <p:ext uri="{BB962C8B-B14F-4D97-AF65-F5344CB8AC3E}">
        <p14:creationId xmlns:p14="http://schemas.microsoft.com/office/powerpoint/2010/main" val="379808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ED335A-2596-4A48-A773-9216C2ED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：重回帰分析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E53812-B909-3B40-BB97-07606F0D682D}"/>
              </a:ext>
            </a:extLst>
          </p:cNvPr>
          <p:cNvSpPr txBox="1"/>
          <p:nvPr/>
        </p:nvSpPr>
        <p:spPr>
          <a:xfrm>
            <a:off x="323528" y="170080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→ラベルの変数化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A931AF-4446-4B43-A661-F4BE0D82335E}"/>
              </a:ext>
            </a:extLst>
          </p:cNvPr>
          <p:cNvSpPr txBox="1"/>
          <p:nvPr/>
        </p:nvSpPr>
        <p:spPr>
          <a:xfrm>
            <a:off x="251520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企業規模が大きくなるほど給与が上がりそう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A0E6274-5257-A142-9DB6-BC512BD75A6F}"/>
                  </a:ext>
                </a:extLst>
              </p:cNvPr>
              <p:cNvSpPr txBox="1"/>
              <p:nvPr/>
            </p:nvSpPr>
            <p:spPr>
              <a:xfrm>
                <a:off x="1115616" y="2996952"/>
                <a:ext cx="1034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>
                            <a:latin typeface="Cambria Math" panose="02040503050406030204" pitchFamily="18" charset="0"/>
                          </a:rPr>
                          <m:t>size</m:t>
                        </m:r>
                      </m:sub>
                    </m:sSub>
                  </m:oMath>
                </a14:m>
                <a:r>
                  <a:rPr kumimoji="1" lang="en-US" altLang="ja-JP" sz="3200"/>
                  <a:t>=</a:t>
                </a:r>
                <a:endParaRPr kumimoji="1" lang="ja-JP" altLang="en-US" sz="3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A0E6274-5257-A142-9DB6-BC512BD7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96952"/>
                <a:ext cx="1034194" cy="492443"/>
              </a:xfrm>
              <a:prstGeom prst="rect">
                <a:avLst/>
              </a:prstGeom>
              <a:blipFill>
                <a:blip r:embed="rId2"/>
                <a:stretch>
                  <a:fillRect l="-8537" t="-22500" r="-21951" b="-4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中かっこ 5">
            <a:extLst>
              <a:ext uri="{FF2B5EF4-FFF2-40B4-BE49-F238E27FC236}">
                <a16:creationId xmlns:a16="http://schemas.microsoft.com/office/drawing/2014/main" id="{96973850-ACD2-D64E-A932-9C088631559C}"/>
              </a:ext>
            </a:extLst>
          </p:cNvPr>
          <p:cNvSpPr/>
          <p:nvPr/>
        </p:nvSpPr>
        <p:spPr>
          <a:xfrm>
            <a:off x="2195736" y="2564904"/>
            <a:ext cx="504056" cy="13464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A4421-18CC-6E41-90A2-C40896D1180A}"/>
              </a:ext>
            </a:extLst>
          </p:cNvPr>
          <p:cNvSpPr txBox="1"/>
          <p:nvPr/>
        </p:nvSpPr>
        <p:spPr>
          <a:xfrm>
            <a:off x="2915816" y="2564904"/>
            <a:ext cx="1802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 (</a:t>
            </a:r>
            <a:r>
              <a:rPr kumimoji="1" lang="ja-JP" altLang="en-US" sz="2800"/>
              <a:t>小企業</a:t>
            </a:r>
            <a:r>
              <a:rPr kumimoji="1" lang="en-US" altLang="ja-JP" sz="2800"/>
              <a:t>)</a:t>
            </a:r>
          </a:p>
          <a:p>
            <a:r>
              <a:rPr kumimoji="1" lang="en-US" altLang="ja-JP" sz="2800"/>
              <a:t>1 (</a:t>
            </a:r>
            <a:r>
              <a:rPr kumimoji="1" lang="ja-JP" altLang="en-US" sz="2800"/>
              <a:t>中企業</a:t>
            </a:r>
            <a:r>
              <a:rPr kumimoji="1" lang="en-US" altLang="ja-JP" sz="2800"/>
              <a:t>)</a:t>
            </a:r>
          </a:p>
          <a:p>
            <a:r>
              <a:rPr lang="en-US" altLang="ja-JP" sz="2800"/>
              <a:t>2 (</a:t>
            </a:r>
            <a:r>
              <a:rPr lang="ja-JP" altLang="en-US" sz="2800"/>
              <a:t>大企業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D7002A9-97A0-0A41-B5DA-5A3FCCFF9CAC}"/>
                  </a:ext>
                </a:extLst>
              </p:cNvPr>
              <p:cNvSpPr txBox="1"/>
              <p:nvPr/>
            </p:nvSpPr>
            <p:spPr>
              <a:xfrm>
                <a:off x="755576" y="4149080"/>
                <a:ext cx="7113679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4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size</m:t>
                          </m:r>
                        </m:sub>
                      </m:sSub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size</m:t>
                          </m:r>
                        </m:sub>
                      </m:sSub>
                      <m:r>
                        <a:rPr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D7002A9-97A0-0A41-B5DA-5A3FCCFF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49080"/>
                <a:ext cx="7113679" cy="741037"/>
              </a:xfrm>
              <a:prstGeom prst="rect">
                <a:avLst/>
              </a:prstGeom>
              <a:blipFill>
                <a:blip r:embed="rId3"/>
                <a:stretch>
                  <a:fillRect l="-890" r="-890" b="-18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8EC0B128-D3AC-0F47-8561-A00C78320BBD}"/>
              </a:ext>
            </a:extLst>
          </p:cNvPr>
          <p:cNvSpPr/>
          <p:nvPr/>
        </p:nvSpPr>
        <p:spPr>
          <a:xfrm>
            <a:off x="4499992" y="4221088"/>
            <a:ext cx="1152128" cy="648072"/>
          </a:xfrm>
          <a:prstGeom prst="roundRect">
            <a:avLst>
              <a:gd name="adj" fmla="val 278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526B05-7E19-A948-A65E-B80206776B4A}"/>
              </a:ext>
            </a:extLst>
          </p:cNvPr>
          <p:cNvSpPr txBox="1"/>
          <p:nvPr/>
        </p:nvSpPr>
        <p:spPr>
          <a:xfrm>
            <a:off x="4644008" y="501317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企業規模が給与に与える影響</a:t>
            </a:r>
          </a:p>
        </p:txBody>
      </p:sp>
    </p:spTree>
    <p:extLst>
      <p:ext uri="{BB962C8B-B14F-4D97-AF65-F5344CB8AC3E}">
        <p14:creationId xmlns:p14="http://schemas.microsoft.com/office/powerpoint/2010/main" val="330645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454D0E-0B84-1140-9281-A9CC7C127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20BB4-58F9-9149-8785-559309026688}"/>
              </a:ext>
            </a:extLst>
          </p:cNvPr>
          <p:cNvSpPr txBox="1"/>
          <p:nvPr/>
        </p:nvSpPr>
        <p:spPr>
          <a:xfrm>
            <a:off x="611560" y="1340768"/>
            <a:ext cx="35317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機械学習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/>
              <a:t>機械学習とは</a:t>
            </a:r>
            <a:endParaRPr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過学習</a:t>
            </a:r>
            <a:endParaRPr kumimoji="1" lang="en-US" altLang="ja-JP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回帰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3600"/>
              <a:t>GAN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75804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0D146A-70A4-6E4C-A7D3-40683858B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：重回帰分析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9338FC3-81F2-1547-A248-A4672F5CAD17}"/>
                  </a:ext>
                </a:extLst>
              </p:cNvPr>
              <p:cNvSpPr txBox="1"/>
              <p:nvPr/>
            </p:nvSpPr>
            <p:spPr>
              <a:xfrm>
                <a:off x="611560" y="1628800"/>
                <a:ext cx="7113679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44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size</m:t>
                          </m:r>
                        </m:sub>
                      </m:sSub>
                      <m:sSub>
                        <m:sSubPr>
                          <m:ctrlPr>
                            <a:rPr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4400" b="0" i="0">
                              <a:latin typeface="Cambria Math" panose="02040503050406030204" pitchFamily="18" charset="0"/>
                            </a:rPr>
                            <m:t>size</m:t>
                          </m:r>
                        </m:sub>
                      </m:sSub>
                      <m:r>
                        <a:rPr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9338FC3-81F2-1547-A248-A4672F5C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28800"/>
                <a:ext cx="7113679" cy="741037"/>
              </a:xfrm>
              <a:prstGeom prst="rect">
                <a:avLst/>
              </a:prstGeom>
              <a:blipFill>
                <a:blip r:embed="rId2"/>
                <a:stretch>
                  <a:fillRect l="-1250" r="-107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256D3DF-28D6-1049-B569-4AE8E02C7AB4}"/>
                  </a:ext>
                </a:extLst>
              </p:cNvPr>
              <p:cNvSpPr txBox="1"/>
              <p:nvPr/>
            </p:nvSpPr>
            <p:spPr>
              <a:xfrm>
                <a:off x="5292080" y="2996952"/>
                <a:ext cx="10341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3200" b="0" i="0">
                            <a:latin typeface="Cambria Math" panose="02040503050406030204" pitchFamily="18" charset="0"/>
                          </a:rPr>
                          <m:t>size</m:t>
                        </m:r>
                      </m:sub>
                    </m:sSub>
                  </m:oMath>
                </a14:m>
                <a:r>
                  <a:rPr kumimoji="1" lang="en-US" altLang="ja-JP" sz="3200"/>
                  <a:t>=</a:t>
                </a:r>
                <a:endParaRPr kumimoji="1" lang="ja-JP" altLang="en-US" sz="32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256D3DF-28D6-1049-B569-4AE8E02C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96952"/>
                <a:ext cx="1034194" cy="492443"/>
              </a:xfrm>
              <a:prstGeom prst="rect">
                <a:avLst/>
              </a:prstGeom>
              <a:blipFill>
                <a:blip r:embed="rId3"/>
                <a:stretch>
                  <a:fillRect l="-9756" t="-22500" r="-21951" b="-4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中かっこ 4">
            <a:extLst>
              <a:ext uri="{FF2B5EF4-FFF2-40B4-BE49-F238E27FC236}">
                <a16:creationId xmlns:a16="http://schemas.microsoft.com/office/drawing/2014/main" id="{38630473-915B-5F4B-A690-1861BB53A243}"/>
              </a:ext>
            </a:extLst>
          </p:cNvPr>
          <p:cNvSpPr/>
          <p:nvPr/>
        </p:nvSpPr>
        <p:spPr>
          <a:xfrm>
            <a:off x="6372200" y="2564904"/>
            <a:ext cx="504056" cy="13464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4CF297-EDD2-BA44-B433-15E3D13DCAFA}"/>
              </a:ext>
            </a:extLst>
          </p:cNvPr>
          <p:cNvSpPr txBox="1"/>
          <p:nvPr/>
        </p:nvSpPr>
        <p:spPr>
          <a:xfrm>
            <a:off x="7092280" y="2564904"/>
            <a:ext cx="1802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 (</a:t>
            </a:r>
            <a:r>
              <a:rPr kumimoji="1" lang="ja-JP" altLang="en-US" sz="2800"/>
              <a:t>小企業</a:t>
            </a:r>
            <a:r>
              <a:rPr kumimoji="1" lang="en-US" altLang="ja-JP" sz="2800"/>
              <a:t>)</a:t>
            </a:r>
          </a:p>
          <a:p>
            <a:r>
              <a:rPr kumimoji="1" lang="en-US" altLang="ja-JP" sz="2800"/>
              <a:t>1 (</a:t>
            </a:r>
            <a:r>
              <a:rPr kumimoji="1" lang="ja-JP" altLang="en-US" sz="2800"/>
              <a:t>中企業</a:t>
            </a:r>
            <a:r>
              <a:rPr kumimoji="1" lang="en-US" altLang="ja-JP" sz="2800"/>
              <a:t>)</a:t>
            </a:r>
          </a:p>
          <a:p>
            <a:r>
              <a:rPr lang="en-US" altLang="ja-JP" sz="2800"/>
              <a:t>2 (</a:t>
            </a:r>
            <a:r>
              <a:rPr lang="ja-JP" altLang="en-US" sz="2800"/>
              <a:t>大企業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85A271-3221-9844-8BB6-0C53C6D89F05}"/>
              </a:ext>
            </a:extLst>
          </p:cNvPr>
          <p:cNvSpPr txBox="1"/>
          <p:nvPr/>
        </p:nvSpPr>
        <p:spPr>
          <a:xfrm>
            <a:off x="611560" y="98072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係数の意味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6CA0000B-7C2F-BA45-9EA9-741C9E251EE8}"/>
                  </a:ext>
                </a:extLst>
              </p:cNvPr>
              <p:cNvSpPr txBox="1"/>
              <p:nvPr/>
            </p:nvSpPr>
            <p:spPr>
              <a:xfrm>
                <a:off x="251520" y="4149080"/>
                <a:ext cx="82605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/>
                  <a:t>小企業勤務に比べ、中企業勤務は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size</m:t>
                        </m:r>
                      </m:sub>
                    </m:sSub>
                  </m:oMath>
                </a14:m>
                <a:r>
                  <a:rPr lang="ja-JP" altLang="en-US" sz="2400"/>
                  <a:t>円</a:t>
                </a:r>
                <a:r>
                  <a:rPr lang="en-US" altLang="ja-JP" sz="2400"/>
                  <a:t>  </a:t>
                </a:r>
                <a:r>
                  <a:rPr lang="ja-JP" altLang="en-US" sz="2400"/>
                  <a:t>だけ給与が多い</a:t>
                </a:r>
                <a:endParaRPr lang="en-US" altLang="ja-JP" sz="2400"/>
              </a:p>
              <a:p>
                <a:r>
                  <a:rPr lang="ja-JP" altLang="en-US" sz="2400"/>
                  <a:t>小企業勤務に比べ、大企業勤務は</a:t>
                </a:r>
                <a:r>
                  <a:rPr lang="en-US" altLang="ja-JP" sz="240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size</m:t>
                        </m:r>
                      </m:sub>
                    </m:sSub>
                  </m:oMath>
                </a14:m>
                <a:r>
                  <a:rPr lang="ja-JP" altLang="en-US" sz="2400"/>
                  <a:t>円</a:t>
                </a:r>
                <a:r>
                  <a:rPr lang="en-US" altLang="ja-JP" sz="2400"/>
                  <a:t> </a:t>
                </a:r>
                <a:r>
                  <a:rPr lang="ja-JP" altLang="en-US" sz="2400"/>
                  <a:t>だけ給与が多い</a:t>
                </a:r>
                <a:r>
                  <a:rPr kumimoji="1" lang="en-US" altLang="ja-JP" sz="2400"/>
                  <a:t> 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6CA0000B-7C2F-BA45-9EA9-741C9E251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49080"/>
                <a:ext cx="8260531" cy="830997"/>
              </a:xfrm>
              <a:prstGeom prst="rect">
                <a:avLst/>
              </a:prstGeom>
              <a:blipFill>
                <a:blip r:embed="rId4"/>
                <a:stretch>
                  <a:fillRect l="-1075" t="-7576"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角丸四角形 8">
            <a:extLst>
              <a:ext uri="{FF2B5EF4-FFF2-40B4-BE49-F238E27FC236}">
                <a16:creationId xmlns:a16="http://schemas.microsoft.com/office/drawing/2014/main" id="{36688AD4-C432-144C-BBA8-C18FBB0FAC07}"/>
              </a:ext>
            </a:extLst>
          </p:cNvPr>
          <p:cNvSpPr/>
          <p:nvPr/>
        </p:nvSpPr>
        <p:spPr>
          <a:xfrm>
            <a:off x="4932040" y="4221088"/>
            <a:ext cx="1224136" cy="792088"/>
          </a:xfrm>
          <a:prstGeom prst="roundRect">
            <a:avLst>
              <a:gd name="adj" fmla="val 278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69E785-2FE3-1F4C-96DA-574E8D96F323}"/>
              </a:ext>
            </a:extLst>
          </p:cNvPr>
          <p:cNvSpPr txBox="1"/>
          <p:nvPr/>
        </p:nvSpPr>
        <p:spPr>
          <a:xfrm>
            <a:off x="291262" y="5245242"/>
            <a:ext cx="6955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中企業勤務による給与増分は、大企業と小企業の</a:t>
            </a:r>
            <a:endParaRPr kumimoji="1" lang="en-US" altLang="ja-JP" sz="2400"/>
          </a:p>
          <a:p>
            <a:r>
              <a:rPr lang="ja-JP" altLang="en-US" sz="2400"/>
              <a:t>中間であると仮定していることに</a:t>
            </a:r>
            <a:endParaRPr lang="en-US" altLang="ja-JP" sz="2400"/>
          </a:p>
          <a:p>
            <a:r>
              <a:rPr lang="ja-JP" altLang="en-US" sz="2400"/>
              <a:t>小→中→大の給与の増分は独立に扱いたい</a:t>
            </a:r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27465BD6-322E-9740-9CBC-3FBEA3FDD5FD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5400000" flipH="1" flipV="1">
            <a:off x="4540589" y="4241724"/>
            <a:ext cx="232066" cy="17749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8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FFF498-FD23-8B40-95E5-5FD315A9B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：重回帰分析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574F7D-EB61-FB46-8192-BB8B7A383E01}"/>
              </a:ext>
            </a:extLst>
          </p:cNvPr>
          <p:cNvSpPr txBox="1"/>
          <p:nvPr/>
        </p:nvSpPr>
        <p:spPr>
          <a:xfrm>
            <a:off x="179512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「小規模かどうか？」「中規模かどうか？」の変数を作る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BB8C321E-1433-6D4D-8477-DB2567C20316}"/>
              </a:ext>
            </a:extLst>
          </p:cNvPr>
          <p:cNvGrpSpPr/>
          <p:nvPr/>
        </p:nvGrpSpPr>
        <p:grpSpPr>
          <a:xfrm>
            <a:off x="6170" y="1916832"/>
            <a:ext cx="669868" cy="646331"/>
            <a:chOff x="6170" y="1916832"/>
            <a:chExt cx="66986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92EA742F-9430-C14D-8D01-FD85A6A2220B}"/>
                    </a:ext>
                  </a:extLst>
                </p:cNvPr>
                <p:cNvSpPr/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92EA742F-9430-C14D-8D01-FD85A6A22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1EFD5C6-2CDE-8741-B930-DFDBA0C191F4}"/>
                </a:ext>
              </a:extLst>
            </p:cNvPr>
            <p:cNvSpPr txBox="1"/>
            <p:nvPr/>
          </p:nvSpPr>
          <p:spPr>
            <a:xfrm>
              <a:off x="294202" y="22768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kumimoji="1" lang="ja-JP" altLang="en-US" sz="1200"/>
                <a:t>小</a:t>
              </a: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150E33-3DAA-9840-997F-750AA3179B3E}"/>
              </a:ext>
            </a:extLst>
          </p:cNvPr>
          <p:cNvSpPr txBox="1"/>
          <p:nvPr/>
        </p:nvSpPr>
        <p:spPr>
          <a:xfrm>
            <a:off x="582234" y="21328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8" name="左中かっこ 7">
            <a:extLst>
              <a:ext uri="{FF2B5EF4-FFF2-40B4-BE49-F238E27FC236}">
                <a16:creationId xmlns:a16="http://schemas.microsoft.com/office/drawing/2014/main" id="{755752D6-3360-1044-8132-C41106B9B379}"/>
              </a:ext>
            </a:extLst>
          </p:cNvPr>
          <p:cNvSpPr/>
          <p:nvPr/>
        </p:nvSpPr>
        <p:spPr>
          <a:xfrm>
            <a:off x="942274" y="2060848"/>
            <a:ext cx="216024" cy="55436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0FEF2F4-7814-FF49-86DF-BC8E3BFA664D}"/>
              </a:ext>
            </a:extLst>
          </p:cNvPr>
          <p:cNvSpPr txBox="1"/>
          <p:nvPr/>
        </p:nvSpPr>
        <p:spPr>
          <a:xfrm>
            <a:off x="1086290" y="1988840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/>
              <a:t>1 (</a:t>
            </a:r>
            <a:r>
              <a:rPr lang="ja-JP" altLang="en-US" sz="2000"/>
              <a:t>小企業勤務</a:t>
            </a:r>
            <a:r>
              <a:rPr lang="en-US" altLang="ja-JP" sz="2000"/>
              <a:t>)</a:t>
            </a:r>
          </a:p>
          <a:p>
            <a:r>
              <a:rPr kumimoji="1" lang="en-US" altLang="ja-JP" sz="2000"/>
              <a:t>0 (</a:t>
            </a:r>
            <a:r>
              <a:rPr kumimoji="1" lang="ja-JP" altLang="en-US" sz="2000"/>
              <a:t>それ以外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02462EF5-2422-8C44-9DCC-8ED06043A4E2}"/>
              </a:ext>
            </a:extLst>
          </p:cNvPr>
          <p:cNvGrpSpPr/>
          <p:nvPr/>
        </p:nvGrpSpPr>
        <p:grpSpPr>
          <a:xfrm>
            <a:off x="3059832" y="1916832"/>
            <a:ext cx="2930306" cy="779894"/>
            <a:chOff x="323528" y="1844824"/>
            <a:chExt cx="2930306" cy="779894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3789F58-7966-4348-8A21-5E20AE26D148}"/>
                </a:ext>
              </a:extLst>
            </p:cNvPr>
            <p:cNvGrpSpPr/>
            <p:nvPr/>
          </p:nvGrpSpPr>
          <p:grpSpPr>
            <a:xfrm>
              <a:off x="323528" y="1844824"/>
              <a:ext cx="669868" cy="646331"/>
              <a:chOff x="1115616" y="1772816"/>
              <a:chExt cx="669868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4B56B3B8-68D9-874B-8C32-4E3988707820}"/>
                      </a:ext>
                    </a:extLst>
                  </p:cNvPr>
                  <p:cNvSpPr/>
                  <p:nvPr/>
                </p:nvSpPr>
                <p:spPr>
                  <a:xfrm>
                    <a:off x="1115616" y="1772816"/>
                    <a:ext cx="572144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ja-JP" altLang="en-US" sz="3600"/>
                  </a:p>
                </p:txBody>
              </p:sp>
            </mc:Choice>
            <mc:Fallback xmlns=""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4B56B3B8-68D9-874B-8C32-4E39887078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616" y="1772816"/>
                    <a:ext cx="572144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0720E0F-E0D0-1D4B-8153-C2CCEB6A09E2}"/>
                  </a:ext>
                </a:extLst>
              </p:cNvPr>
              <p:cNvSpPr txBox="1"/>
              <p:nvPr/>
            </p:nvSpPr>
            <p:spPr>
              <a:xfrm>
                <a:off x="1403648" y="2132856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/>
                  <a:t> </a:t>
                </a:r>
                <a:r>
                  <a:rPr lang="ja-JP" altLang="en-US" sz="1200"/>
                  <a:t>中</a:t>
                </a:r>
                <a:endParaRPr kumimoji="1" lang="ja-JP" altLang="en-US" sz="1200"/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7290998-A3F3-DE4B-B42E-1E6F3675AFA6}"/>
                </a:ext>
              </a:extLst>
            </p:cNvPr>
            <p:cNvSpPr txBox="1"/>
            <p:nvPr/>
          </p:nvSpPr>
          <p:spPr>
            <a:xfrm>
              <a:off x="899592" y="206084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=</a:t>
              </a:r>
              <a:endParaRPr kumimoji="1" lang="ja-JP" altLang="en-US"/>
            </a:p>
          </p:txBody>
        </p:sp>
        <p:sp>
          <p:nvSpPr>
            <p:cNvPr id="15" name="左中かっこ 14">
              <a:extLst>
                <a:ext uri="{FF2B5EF4-FFF2-40B4-BE49-F238E27FC236}">
                  <a16:creationId xmlns:a16="http://schemas.microsoft.com/office/drawing/2014/main" id="{5B0BE861-07AF-D94F-9A9F-5D1A0421BE84}"/>
                </a:ext>
              </a:extLst>
            </p:cNvPr>
            <p:cNvSpPr/>
            <p:nvPr/>
          </p:nvSpPr>
          <p:spPr>
            <a:xfrm>
              <a:off x="1259632" y="1988840"/>
              <a:ext cx="216024" cy="554360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4974762-05DA-854C-A180-3C5827F7C9D5}"/>
                </a:ext>
              </a:extLst>
            </p:cNvPr>
            <p:cNvSpPr txBox="1"/>
            <p:nvPr/>
          </p:nvSpPr>
          <p:spPr>
            <a:xfrm>
              <a:off x="1403648" y="1916832"/>
              <a:ext cx="1850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/>
                <a:t>1 (</a:t>
              </a:r>
              <a:r>
                <a:rPr lang="ja-JP" altLang="en-US" sz="2000"/>
                <a:t>中企業勤務</a:t>
              </a:r>
              <a:r>
                <a:rPr lang="en-US" altLang="ja-JP" sz="2000"/>
                <a:t>)</a:t>
              </a:r>
            </a:p>
            <a:p>
              <a:r>
                <a:rPr kumimoji="1" lang="en-US" altLang="ja-JP" sz="2000"/>
                <a:t>0 (</a:t>
              </a:r>
              <a:r>
                <a:rPr kumimoji="1" lang="ja-JP" altLang="en-US" sz="2000"/>
                <a:t>それ以外</a:t>
              </a:r>
              <a:r>
                <a:rPr kumimoji="1" lang="en-US" altLang="ja-JP" sz="2000"/>
                <a:t>)</a:t>
              </a:r>
              <a:endParaRPr kumimoji="1" lang="ja-JP" altLang="en-US" sz="200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51BA0F7F-9EFD-D440-8053-52E711152EFD}"/>
              </a:ext>
            </a:extLst>
          </p:cNvPr>
          <p:cNvGrpSpPr/>
          <p:nvPr/>
        </p:nvGrpSpPr>
        <p:grpSpPr>
          <a:xfrm>
            <a:off x="5940152" y="1916832"/>
            <a:ext cx="2930306" cy="779894"/>
            <a:chOff x="323528" y="1844824"/>
            <a:chExt cx="2930306" cy="779894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7862A43F-4529-A44B-8BA9-C0BB04AF4527}"/>
                </a:ext>
              </a:extLst>
            </p:cNvPr>
            <p:cNvGrpSpPr/>
            <p:nvPr/>
          </p:nvGrpSpPr>
          <p:grpSpPr>
            <a:xfrm>
              <a:off x="323528" y="1844824"/>
              <a:ext cx="669868" cy="646331"/>
              <a:chOff x="1115616" y="1772816"/>
              <a:chExt cx="669868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正方形/長方形 23">
                    <a:extLst>
                      <a:ext uri="{FF2B5EF4-FFF2-40B4-BE49-F238E27FC236}">
                        <a16:creationId xmlns:a16="http://schemas.microsoft.com/office/drawing/2014/main" id="{912D320F-D3DA-6343-9EFF-4EBE67CD19A5}"/>
                      </a:ext>
                    </a:extLst>
                  </p:cNvPr>
                  <p:cNvSpPr/>
                  <p:nvPr/>
                </p:nvSpPr>
                <p:spPr>
                  <a:xfrm>
                    <a:off x="1115616" y="1772816"/>
                    <a:ext cx="572144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ja-JP" altLang="en-US" sz="3600"/>
                  </a:p>
                </p:txBody>
              </p:sp>
            </mc:Choice>
            <mc:Fallback xmlns="">
              <p:sp>
                <p:nvSpPr>
                  <p:cNvPr id="24" name="正方形/長方形 23">
                    <a:extLst>
                      <a:ext uri="{FF2B5EF4-FFF2-40B4-BE49-F238E27FC236}">
                        <a16:creationId xmlns:a16="http://schemas.microsoft.com/office/drawing/2014/main" id="{912D320F-D3DA-6343-9EFF-4EBE67CD19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616" y="1772816"/>
                    <a:ext cx="572144" cy="646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678E39DF-8BF8-2548-B04F-2463FDFC0E67}"/>
                  </a:ext>
                </a:extLst>
              </p:cNvPr>
              <p:cNvSpPr txBox="1"/>
              <p:nvPr/>
            </p:nvSpPr>
            <p:spPr>
              <a:xfrm>
                <a:off x="1403648" y="2132856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/>
                  <a:t> </a:t>
                </a:r>
                <a:r>
                  <a:rPr lang="ja-JP" altLang="en-US" sz="1200"/>
                  <a:t>大</a:t>
                </a:r>
                <a:endParaRPr kumimoji="1" lang="ja-JP" altLang="en-US" sz="1200"/>
              </a:p>
            </p:txBody>
          </p:sp>
        </p:grp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F4A8C8F-0933-104B-9748-A476109A0875}"/>
                </a:ext>
              </a:extLst>
            </p:cNvPr>
            <p:cNvSpPr txBox="1"/>
            <p:nvPr/>
          </p:nvSpPr>
          <p:spPr>
            <a:xfrm>
              <a:off x="899592" y="206084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=</a:t>
              </a:r>
              <a:endParaRPr kumimoji="1" lang="ja-JP" altLang="en-US"/>
            </a:p>
          </p:txBody>
        </p:sp>
        <p:sp>
          <p:nvSpPr>
            <p:cNvPr id="22" name="左中かっこ 21">
              <a:extLst>
                <a:ext uri="{FF2B5EF4-FFF2-40B4-BE49-F238E27FC236}">
                  <a16:creationId xmlns:a16="http://schemas.microsoft.com/office/drawing/2014/main" id="{479A6D6E-460D-2343-B942-30F2D31077E8}"/>
                </a:ext>
              </a:extLst>
            </p:cNvPr>
            <p:cNvSpPr/>
            <p:nvPr/>
          </p:nvSpPr>
          <p:spPr>
            <a:xfrm>
              <a:off x="1259632" y="1988840"/>
              <a:ext cx="216024" cy="554360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589FD41-EE6A-2C4C-B9C7-DF2C2C94ED42}"/>
                </a:ext>
              </a:extLst>
            </p:cNvPr>
            <p:cNvSpPr txBox="1"/>
            <p:nvPr/>
          </p:nvSpPr>
          <p:spPr>
            <a:xfrm>
              <a:off x="1403648" y="1916832"/>
              <a:ext cx="1850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/>
                <a:t>1 (</a:t>
              </a:r>
              <a:r>
                <a:rPr lang="ja-JP" altLang="en-US" sz="2000"/>
                <a:t>大企業勤務</a:t>
              </a:r>
              <a:r>
                <a:rPr lang="en-US" altLang="ja-JP" sz="2000"/>
                <a:t>)</a:t>
              </a:r>
            </a:p>
            <a:p>
              <a:r>
                <a:rPr kumimoji="1" lang="en-US" altLang="ja-JP" sz="2000"/>
                <a:t>0 (</a:t>
              </a:r>
              <a:r>
                <a:rPr kumimoji="1" lang="ja-JP" altLang="en-US" sz="2000"/>
                <a:t>それ以外</a:t>
              </a:r>
              <a:r>
                <a:rPr kumimoji="1" lang="en-US" altLang="ja-JP" sz="2000"/>
                <a:t>)</a:t>
              </a:r>
              <a:endParaRPr kumimoji="1" lang="ja-JP" altLang="en-US" sz="2000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5158D966-EF0F-FA4C-9FDC-B3AE5B1FA6B7}"/>
              </a:ext>
            </a:extLst>
          </p:cNvPr>
          <p:cNvGrpSpPr/>
          <p:nvPr/>
        </p:nvGrpSpPr>
        <p:grpSpPr>
          <a:xfrm>
            <a:off x="599727" y="3015715"/>
            <a:ext cx="669868" cy="646331"/>
            <a:chOff x="6170" y="1916832"/>
            <a:chExt cx="66986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BE646E27-A783-F94C-8A63-0134C3E05ACB}"/>
                    </a:ext>
                  </a:extLst>
                </p:cNvPr>
                <p:cNvSpPr/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BE646E27-A783-F94C-8A63-0134C3E05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691C892A-728D-8141-B937-B2F16A992F52}"/>
                </a:ext>
              </a:extLst>
            </p:cNvPr>
            <p:cNvSpPr txBox="1"/>
            <p:nvPr/>
          </p:nvSpPr>
          <p:spPr>
            <a:xfrm>
              <a:off x="294202" y="22768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kumimoji="1" lang="ja-JP" altLang="en-US" sz="1200"/>
                <a:t>小</a:t>
              </a: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12F3374-5AEA-464C-BB41-389631F576AF}"/>
              </a:ext>
            </a:extLst>
          </p:cNvPr>
          <p:cNvGrpSpPr/>
          <p:nvPr/>
        </p:nvGrpSpPr>
        <p:grpSpPr>
          <a:xfrm>
            <a:off x="1289538" y="3015715"/>
            <a:ext cx="669868" cy="646331"/>
            <a:chOff x="6170" y="1916832"/>
            <a:chExt cx="66986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1638281C-338F-964E-B330-010F62CF741D}"/>
                    </a:ext>
                  </a:extLst>
                </p:cNvPr>
                <p:cNvSpPr/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38" name="正方形/長方形 37">
                  <a:extLst>
                    <a:ext uri="{FF2B5EF4-FFF2-40B4-BE49-F238E27FC236}">
                      <a16:creationId xmlns:a16="http://schemas.microsoft.com/office/drawing/2014/main" id="{1638281C-338F-964E-B330-010F62CF74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33376C02-A83B-8341-8FC9-43186D28FE62}"/>
                </a:ext>
              </a:extLst>
            </p:cNvPr>
            <p:cNvSpPr txBox="1"/>
            <p:nvPr/>
          </p:nvSpPr>
          <p:spPr>
            <a:xfrm>
              <a:off x="294202" y="22768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lang="ja-JP" altLang="en-US" sz="1200"/>
                <a:t>中</a:t>
              </a:r>
              <a:endParaRPr kumimoji="1" lang="ja-JP" altLang="en-US" sz="1200"/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F8B52FA-CA44-D240-B0B8-5B67ACA6C02E}"/>
              </a:ext>
            </a:extLst>
          </p:cNvPr>
          <p:cNvGrpSpPr/>
          <p:nvPr/>
        </p:nvGrpSpPr>
        <p:grpSpPr>
          <a:xfrm>
            <a:off x="1971328" y="3015715"/>
            <a:ext cx="669868" cy="646331"/>
            <a:chOff x="6170" y="1916832"/>
            <a:chExt cx="66986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44EAC8A6-FAA4-1844-95A8-57CD88BCD730}"/>
                    </a:ext>
                  </a:extLst>
                </p:cNvPr>
                <p:cNvSpPr/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44EAC8A6-FAA4-1844-95A8-57CD88BCD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" y="1916832"/>
                  <a:ext cx="572144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D6C21CAD-5C34-A04F-949B-626A38484E2D}"/>
                </a:ext>
              </a:extLst>
            </p:cNvPr>
            <p:cNvSpPr txBox="1"/>
            <p:nvPr/>
          </p:nvSpPr>
          <p:spPr>
            <a:xfrm>
              <a:off x="294202" y="22768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kumimoji="1" lang="ja-JP" altLang="en-US" sz="1200"/>
                <a:t>大</a:t>
              </a:r>
            </a:p>
          </p:txBody>
        </p:sp>
      </p:grp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CDF5CCB-2A72-D44E-A952-135F921089B9}"/>
              </a:ext>
            </a:extLst>
          </p:cNvPr>
          <p:cNvSpPr txBox="1"/>
          <p:nvPr/>
        </p:nvSpPr>
        <p:spPr>
          <a:xfrm>
            <a:off x="481262" y="3096125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(</a:t>
            </a:r>
            <a:endParaRPr kumimoji="1" lang="ja-JP" altLang="en-US" sz="320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0A6C178-1194-C74A-A641-7FA1E7E3777D}"/>
              </a:ext>
            </a:extLst>
          </p:cNvPr>
          <p:cNvSpPr txBox="1"/>
          <p:nvPr/>
        </p:nvSpPr>
        <p:spPr>
          <a:xfrm>
            <a:off x="2550692" y="307206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)</a:t>
            </a:r>
            <a:endParaRPr kumimoji="1" lang="ja-JP" altLang="en-US" sz="320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0530256-A4B5-1D48-B741-BB71A76F263F}"/>
              </a:ext>
            </a:extLst>
          </p:cNvPr>
          <p:cNvSpPr txBox="1"/>
          <p:nvPr/>
        </p:nvSpPr>
        <p:spPr>
          <a:xfrm>
            <a:off x="1138987" y="311216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,</a:t>
            </a:r>
            <a:endParaRPr kumimoji="1" lang="ja-JP" altLang="en-US" sz="320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A4CC612-D617-9548-82FE-DB8F74898C65}"/>
              </a:ext>
            </a:extLst>
          </p:cNvPr>
          <p:cNvSpPr txBox="1"/>
          <p:nvPr/>
        </p:nvSpPr>
        <p:spPr>
          <a:xfrm>
            <a:off x="1852860" y="311216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,</a:t>
            </a:r>
            <a:endParaRPr kumimoji="1" lang="ja-JP" altLang="en-US" sz="32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FD7095A-59FA-C544-BFCD-0A002775F572}"/>
              </a:ext>
            </a:extLst>
          </p:cNvPr>
          <p:cNvSpPr txBox="1"/>
          <p:nvPr/>
        </p:nvSpPr>
        <p:spPr>
          <a:xfrm>
            <a:off x="2959768" y="318435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このようなベクトルを作ると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45328A0-E0D5-DD4B-BDE3-75D685B480B3}"/>
              </a:ext>
            </a:extLst>
          </p:cNvPr>
          <p:cNvSpPr txBox="1"/>
          <p:nvPr/>
        </p:nvSpPr>
        <p:spPr>
          <a:xfrm>
            <a:off x="376990" y="3826042"/>
            <a:ext cx="35285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小企業勤務</a:t>
            </a:r>
            <a:r>
              <a:rPr kumimoji="1" lang="en-US" altLang="ja-JP" sz="2800"/>
              <a:t>= (</a:t>
            </a:r>
            <a:r>
              <a:rPr kumimoji="1" lang="en-US" altLang="ja-JP" sz="2800">
                <a:solidFill>
                  <a:srgbClr val="FF0000"/>
                </a:solidFill>
              </a:rPr>
              <a:t>1</a:t>
            </a:r>
            <a:r>
              <a:rPr kumimoji="1" lang="en-US" altLang="ja-JP" sz="2800"/>
              <a:t>, 0, 0)</a:t>
            </a:r>
          </a:p>
          <a:p>
            <a:r>
              <a:rPr lang="ja-JP" altLang="en-US" sz="2800"/>
              <a:t>中企業勤務</a:t>
            </a:r>
            <a:r>
              <a:rPr lang="en-US" altLang="ja-JP" sz="2800"/>
              <a:t>= (0, </a:t>
            </a:r>
            <a:r>
              <a:rPr lang="en-US" altLang="ja-JP" sz="2800">
                <a:solidFill>
                  <a:srgbClr val="FF0000"/>
                </a:solidFill>
              </a:rPr>
              <a:t>1</a:t>
            </a:r>
            <a:r>
              <a:rPr lang="en-US" altLang="ja-JP" sz="2800"/>
              <a:t>, 0)</a:t>
            </a:r>
          </a:p>
          <a:p>
            <a:r>
              <a:rPr lang="ja-JP" altLang="en-US" sz="2800"/>
              <a:t>大企業勤務</a:t>
            </a:r>
            <a:r>
              <a:rPr lang="en-US" altLang="ja-JP" sz="2800"/>
              <a:t>= (0, 0, </a:t>
            </a:r>
            <a:r>
              <a:rPr lang="en-US" altLang="ja-JP" sz="2800">
                <a:solidFill>
                  <a:srgbClr val="FF0000"/>
                </a:solidFill>
              </a:rPr>
              <a:t>1</a:t>
            </a:r>
            <a:r>
              <a:rPr lang="en-US" altLang="ja-JP" sz="2800"/>
              <a:t>)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F4E724B-80E2-6843-A1E0-2E93178B1AB5}"/>
              </a:ext>
            </a:extLst>
          </p:cNvPr>
          <p:cNvSpPr txBox="1"/>
          <p:nvPr/>
        </p:nvSpPr>
        <p:spPr>
          <a:xfrm>
            <a:off x="3906253" y="4339390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ベクトルのうち、要素一つだけ</a:t>
            </a:r>
            <a:r>
              <a:rPr kumimoji="1" lang="en-US" altLang="ja-JP"/>
              <a:t>1</a:t>
            </a:r>
            <a:r>
              <a:rPr kumimoji="1" lang="ja-JP" altLang="en-US"/>
              <a:t>、それ以外は</a:t>
            </a:r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15E2BD4-23A2-F74F-B82C-92BB55809F31}"/>
              </a:ext>
            </a:extLst>
          </p:cNvPr>
          <p:cNvSpPr txBox="1"/>
          <p:nvPr/>
        </p:nvSpPr>
        <p:spPr>
          <a:xfrm>
            <a:off x="1620253" y="5598695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これを</a:t>
            </a:r>
            <a:r>
              <a:rPr kumimoji="1" lang="en-US" altLang="ja-JP" sz="3600">
                <a:solidFill>
                  <a:srgbClr val="FF0000"/>
                </a:solidFill>
              </a:rPr>
              <a:t>one-hot </a:t>
            </a:r>
            <a:r>
              <a:rPr kumimoji="1" lang="ja-JP" altLang="en-US" sz="3600">
                <a:solidFill>
                  <a:srgbClr val="FF0000"/>
                </a:solidFill>
              </a:rPr>
              <a:t>表現</a:t>
            </a:r>
            <a:r>
              <a:rPr kumimoji="1" lang="ja-JP" altLang="en-US" sz="36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85407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D1D4579-A8B3-4840-8C25-D03B25ABE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：重回帰分析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8A7E09E-8251-D748-892B-B47945D1B68E}"/>
                  </a:ext>
                </a:extLst>
              </p:cNvPr>
              <p:cNvSpPr txBox="1"/>
              <p:nvPr/>
            </p:nvSpPr>
            <p:spPr>
              <a:xfrm>
                <a:off x="1076600" y="1608765"/>
                <a:ext cx="6307944" cy="538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8A7E09E-8251-D748-892B-B47945D1B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00" y="1608765"/>
                <a:ext cx="6307944" cy="538930"/>
              </a:xfrm>
              <a:prstGeom prst="rect">
                <a:avLst/>
              </a:prstGeom>
              <a:blipFill>
                <a:blip r:embed="rId2"/>
                <a:stretch>
                  <a:fillRect l="-805" t="-4651" r="-805" b="-25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54A2F4-E95C-6543-B0A4-1515B2F84E6D}"/>
              </a:ext>
            </a:extLst>
          </p:cNvPr>
          <p:cNvSpPr txBox="1"/>
          <p:nvPr/>
        </p:nvSpPr>
        <p:spPr>
          <a:xfrm>
            <a:off x="3948899" y="189679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kumimoji="1" lang="ja-JP" altLang="en-US" sz="1100"/>
              <a:t>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1F30308-03C7-2241-80CF-ED391E649ECD}"/>
              </a:ext>
            </a:extLst>
          </p:cNvPr>
          <p:cNvSpPr txBox="1"/>
          <p:nvPr/>
        </p:nvSpPr>
        <p:spPr>
          <a:xfrm>
            <a:off x="4244952" y="189679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kumimoji="1" lang="ja-JP" altLang="en-US" sz="1100"/>
              <a:t>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D49767-6134-0D4B-852C-241C4AD08F29}"/>
              </a:ext>
            </a:extLst>
          </p:cNvPr>
          <p:cNvSpPr txBox="1"/>
          <p:nvPr/>
        </p:nvSpPr>
        <p:spPr>
          <a:xfrm>
            <a:off x="4965032" y="189679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kumimoji="1" lang="ja-JP" altLang="en-US" sz="1100"/>
              <a:t>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0B92F4-4597-BE49-A1B8-B8F302B61127}"/>
              </a:ext>
            </a:extLst>
          </p:cNvPr>
          <p:cNvSpPr txBox="1"/>
          <p:nvPr/>
        </p:nvSpPr>
        <p:spPr>
          <a:xfrm>
            <a:off x="5285148" y="189679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lang="ja-JP" altLang="en-US" sz="1100"/>
              <a:t>中</a:t>
            </a:r>
            <a:endParaRPr kumimoji="1" lang="ja-JP" altLang="en-US" sz="11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3591C7-D4CD-1A45-B8E6-733EFC5E5AC1}"/>
              </a:ext>
            </a:extLst>
          </p:cNvPr>
          <p:cNvSpPr txBox="1"/>
          <p:nvPr/>
        </p:nvSpPr>
        <p:spPr>
          <a:xfrm>
            <a:off x="6000885" y="189679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lang="ja-JP" altLang="en-US" sz="1100"/>
              <a:t>大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D5EB80-AADD-0A4B-B1AF-59367A06A86A}"/>
              </a:ext>
            </a:extLst>
          </p:cNvPr>
          <p:cNvSpPr txBox="1"/>
          <p:nvPr/>
        </p:nvSpPr>
        <p:spPr>
          <a:xfrm>
            <a:off x="6312980" y="1896797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lang="ja-JP" altLang="en-US" sz="1100"/>
              <a:t>大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7BF8A6-11C9-A246-BCC9-A78D94F5EEF7}"/>
              </a:ext>
            </a:extLst>
          </p:cNvPr>
          <p:cNvSpPr txBox="1"/>
          <p:nvPr/>
        </p:nvSpPr>
        <p:spPr>
          <a:xfrm>
            <a:off x="385010" y="1002631"/>
            <a:ext cx="3998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One-hot</a:t>
            </a:r>
            <a:r>
              <a:rPr kumimoji="1" lang="ja-JP" altLang="en-US" sz="2800"/>
              <a:t>表現による回帰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687D5E1-3E57-A649-9D0F-6FA4030DB322}"/>
              </a:ext>
            </a:extLst>
          </p:cNvPr>
          <p:cNvSpPr txBox="1"/>
          <p:nvPr/>
        </p:nvSpPr>
        <p:spPr>
          <a:xfrm>
            <a:off x="481263" y="262288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係数の意味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853C0A0-FA17-AF44-ADCE-A36A32D8DEAD}"/>
              </a:ext>
            </a:extLst>
          </p:cNvPr>
          <p:cNvGrpSpPr/>
          <p:nvPr/>
        </p:nvGrpSpPr>
        <p:grpSpPr>
          <a:xfrm>
            <a:off x="4979222" y="3232284"/>
            <a:ext cx="669868" cy="646331"/>
            <a:chOff x="6170" y="1916832"/>
            <a:chExt cx="66986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4D1FE570-42A8-574C-A271-05DE08E844E6}"/>
                    </a:ext>
                  </a:extLst>
                </p:cNvPr>
                <p:cNvSpPr/>
                <p:nvPr/>
              </p:nvSpPr>
              <p:spPr>
                <a:xfrm>
                  <a:off x="6170" y="1916832"/>
                  <a:ext cx="58067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4D1FE570-42A8-574C-A271-05DE08E844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" y="1916832"/>
                  <a:ext cx="580672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8E7BFEB-525F-C64E-807F-FB122549C864}"/>
                </a:ext>
              </a:extLst>
            </p:cNvPr>
            <p:cNvSpPr txBox="1"/>
            <p:nvPr/>
          </p:nvSpPr>
          <p:spPr>
            <a:xfrm>
              <a:off x="294202" y="22768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lang="ja-JP" altLang="en-US" sz="1200"/>
                <a:t>中</a:t>
              </a:r>
              <a:endParaRPr kumimoji="1" lang="ja-JP" altLang="en-US" sz="120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F36B63-44C9-8446-8F0B-8C240225AC87}"/>
              </a:ext>
            </a:extLst>
          </p:cNvPr>
          <p:cNvSpPr txBox="1"/>
          <p:nvPr/>
        </p:nvSpPr>
        <p:spPr>
          <a:xfrm>
            <a:off x="272716" y="3392905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中企業勤務の人は、小企業勤務の人より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DEF98AC-24BE-4340-8FA3-BBA3E9AA252A}"/>
              </a:ext>
            </a:extLst>
          </p:cNvPr>
          <p:cNvGrpSpPr/>
          <p:nvPr/>
        </p:nvGrpSpPr>
        <p:grpSpPr>
          <a:xfrm>
            <a:off x="5468506" y="3232284"/>
            <a:ext cx="982689" cy="669124"/>
            <a:chOff x="-194356" y="1908811"/>
            <a:chExt cx="982689" cy="66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8B4255D1-6790-CD4C-A42C-996B18198181}"/>
                    </a:ext>
                  </a:extLst>
                </p:cNvPr>
                <p:cNvSpPr/>
                <p:nvPr/>
              </p:nvSpPr>
              <p:spPr>
                <a:xfrm>
                  <a:off x="-194356" y="1908811"/>
                  <a:ext cx="91678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8B4255D1-6790-CD4C-A42C-996B181981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4356" y="1908811"/>
                  <a:ext cx="916789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F9C929E-4E36-384C-A6F4-65977A410EA7}"/>
                </a:ext>
              </a:extLst>
            </p:cNvPr>
            <p:cNvSpPr txBox="1"/>
            <p:nvPr/>
          </p:nvSpPr>
          <p:spPr>
            <a:xfrm>
              <a:off x="406497" y="2300936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kumimoji="1" lang="ja-JP" altLang="en-US" sz="1200"/>
                <a:t>小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2631620-438F-4F48-BAB3-529DFD5609CD}"/>
              </a:ext>
            </a:extLst>
          </p:cNvPr>
          <p:cNvSpPr txBox="1"/>
          <p:nvPr/>
        </p:nvSpPr>
        <p:spPr>
          <a:xfrm>
            <a:off x="6376737" y="339290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円だけ給与が高い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D651CB-0B41-DF4A-BBF0-5A6909B28BE7}"/>
              </a:ext>
            </a:extLst>
          </p:cNvPr>
          <p:cNvGrpSpPr/>
          <p:nvPr/>
        </p:nvGrpSpPr>
        <p:grpSpPr>
          <a:xfrm>
            <a:off x="5003285" y="3970221"/>
            <a:ext cx="669868" cy="646331"/>
            <a:chOff x="6170" y="1916832"/>
            <a:chExt cx="669868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089CBBB-B91C-3E4D-A359-967BE0B805AA}"/>
                    </a:ext>
                  </a:extLst>
                </p:cNvPr>
                <p:cNvSpPr/>
                <p:nvPr/>
              </p:nvSpPr>
              <p:spPr>
                <a:xfrm>
                  <a:off x="6170" y="1916832"/>
                  <a:ext cx="58067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C089CBBB-B91C-3E4D-A359-967BE0B80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" y="1916832"/>
                  <a:ext cx="580672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38D2E4E-A436-6742-9FC7-242EF619CD75}"/>
                </a:ext>
              </a:extLst>
            </p:cNvPr>
            <p:cNvSpPr txBox="1"/>
            <p:nvPr/>
          </p:nvSpPr>
          <p:spPr>
            <a:xfrm>
              <a:off x="294202" y="2276872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lang="ja-JP" altLang="en-US" sz="1200"/>
                <a:t>大</a:t>
              </a:r>
              <a:endParaRPr kumimoji="1" lang="ja-JP" altLang="en-US" sz="1200"/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84491DE-7630-004D-A7C0-BE758006E7A6}"/>
              </a:ext>
            </a:extLst>
          </p:cNvPr>
          <p:cNvSpPr txBox="1"/>
          <p:nvPr/>
        </p:nvSpPr>
        <p:spPr>
          <a:xfrm>
            <a:off x="296779" y="4130842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大企業勤務の人は、小企業勤務の人より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DAF4956-4FCE-5F4C-9DB4-8A04E0C7A7BB}"/>
              </a:ext>
            </a:extLst>
          </p:cNvPr>
          <p:cNvGrpSpPr/>
          <p:nvPr/>
        </p:nvGrpSpPr>
        <p:grpSpPr>
          <a:xfrm>
            <a:off x="5492569" y="3970221"/>
            <a:ext cx="982689" cy="669124"/>
            <a:chOff x="-194356" y="1908811"/>
            <a:chExt cx="982689" cy="66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FB95F9EC-31D4-3B47-AFE7-C97B5CD2CCFD}"/>
                    </a:ext>
                  </a:extLst>
                </p:cNvPr>
                <p:cNvSpPr/>
                <p:nvPr/>
              </p:nvSpPr>
              <p:spPr>
                <a:xfrm>
                  <a:off x="-194356" y="1908811"/>
                  <a:ext cx="91678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ja-JP" altLang="en-US" sz="3600"/>
                </a:p>
              </p:txBody>
            </p:sp>
          </mc:Choice>
          <mc:Fallback xmlns=""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FB95F9EC-31D4-3B47-AFE7-C97B5CD2C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4356" y="1908811"/>
                  <a:ext cx="916789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8B51CEF-4855-2A40-89F9-244740AF916B}"/>
                </a:ext>
              </a:extLst>
            </p:cNvPr>
            <p:cNvSpPr txBox="1"/>
            <p:nvPr/>
          </p:nvSpPr>
          <p:spPr>
            <a:xfrm>
              <a:off x="406497" y="2300936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/>
                <a:t> </a:t>
              </a:r>
              <a:r>
                <a:rPr kumimoji="1" lang="ja-JP" altLang="en-US" sz="1200"/>
                <a:t>小</a:t>
              </a: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3F0FFF3-C4E7-6B42-B818-2CD0E7B25629}"/>
              </a:ext>
            </a:extLst>
          </p:cNvPr>
          <p:cNvSpPr txBox="1"/>
          <p:nvPr/>
        </p:nvSpPr>
        <p:spPr>
          <a:xfrm>
            <a:off x="6400800" y="413084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円だけ給与が高い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23BC30-0BD4-7242-962F-4DB9848CA09E}"/>
              </a:ext>
            </a:extLst>
          </p:cNvPr>
          <p:cNvSpPr txBox="1"/>
          <p:nvPr/>
        </p:nvSpPr>
        <p:spPr>
          <a:xfrm>
            <a:off x="208548" y="490888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差しか意味を持たないが、ラベルの数だけ変数を作るのが楽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25016F2-8EA9-FE43-855A-18D641C3FF53}"/>
              </a:ext>
            </a:extLst>
          </p:cNvPr>
          <p:cNvSpPr txBox="1"/>
          <p:nvPr/>
        </p:nvSpPr>
        <p:spPr>
          <a:xfrm>
            <a:off x="208548" y="5478379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学歴も同様に</a:t>
            </a:r>
            <a:r>
              <a:rPr kumimoji="1" lang="en-US" altLang="ja-JP" sz="2400"/>
              <a:t>one-hot</a:t>
            </a:r>
            <a:r>
              <a:rPr kumimoji="1" lang="ja-JP" altLang="en-US" sz="2400"/>
              <a:t>表現を作る</a:t>
            </a:r>
          </a:p>
        </p:txBody>
      </p:sp>
    </p:spTree>
    <p:extLst>
      <p:ext uri="{BB962C8B-B14F-4D97-AF65-F5344CB8AC3E}">
        <p14:creationId xmlns:p14="http://schemas.microsoft.com/office/powerpoint/2010/main" val="1777621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D56DC1-19B0-4944-BCF6-0CBA76FB0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：重回帰分析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F211DF-A4B0-C94B-8C3F-F7D07ADB1F36}"/>
              </a:ext>
            </a:extLst>
          </p:cNvPr>
          <p:cNvSpPr txBox="1"/>
          <p:nvPr/>
        </p:nvSpPr>
        <p:spPr>
          <a:xfrm>
            <a:off x="409073" y="1018673"/>
            <a:ext cx="782778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課題の手順</a:t>
            </a:r>
            <a:endParaRPr kumimoji="1" lang="en-US" altLang="ja-JP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/>
              <a:t>Pandas</a:t>
            </a:r>
            <a:r>
              <a:rPr lang="ja-JP" altLang="en-US" sz="2800"/>
              <a:t>を使ってデータを読み込む</a:t>
            </a:r>
            <a:endParaRPr lang="en-US" altLang="ja-JP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大企業に務める人の給与を学歴別にプロット</a:t>
            </a:r>
            <a:endParaRPr kumimoji="1" lang="en-US" altLang="ja-JP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ラベル変数から</a:t>
            </a:r>
            <a:r>
              <a:rPr kumimoji="1" lang="en-US" altLang="ja-JP" sz="2800"/>
              <a:t>one-hot</a:t>
            </a:r>
            <a:r>
              <a:rPr kumimoji="1" lang="ja-JP" altLang="en-US" sz="2800"/>
              <a:t>表現を作る</a:t>
            </a:r>
            <a:endParaRPr kumimoji="1" lang="en-US" altLang="ja-JP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年齢・企業規模・学歴について回帰</a:t>
            </a:r>
            <a:r>
              <a:rPr lang="ja-JP" altLang="en-US" sz="2800"/>
              <a:t>分析</a:t>
            </a:r>
            <a:endParaRPr kumimoji="1" lang="en-US" altLang="ja-JP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3FFB60-ECA7-1142-A9D3-E26FD3ADCC70}"/>
              </a:ext>
            </a:extLst>
          </p:cNvPr>
          <p:cNvSpPr txBox="1"/>
          <p:nvPr/>
        </p:nvSpPr>
        <p:spPr>
          <a:xfrm>
            <a:off x="344904" y="339290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結果の解析</a:t>
            </a:r>
            <a:endParaRPr kumimoji="1" lang="en-US" altLang="ja-JP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BB23183-B994-E84D-948C-A82F03F1BF3F}"/>
                  </a:ext>
                </a:extLst>
              </p:cNvPr>
              <p:cNvSpPr txBox="1"/>
              <p:nvPr/>
            </p:nvSpPr>
            <p:spPr>
              <a:xfrm>
                <a:off x="426895" y="3878723"/>
                <a:ext cx="6307944" cy="538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32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>
                              <a:latin typeface="Cambria Math" panose="02040503050406030204" pitchFamily="18" charset="0"/>
                            </a:rPr>
                            <m:t>age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BB23183-B994-E84D-948C-A82F03F1B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5" y="3878723"/>
                <a:ext cx="6307944" cy="538930"/>
              </a:xfrm>
              <a:prstGeom prst="rect">
                <a:avLst/>
              </a:prstGeom>
              <a:blipFill>
                <a:blip r:embed="rId2"/>
                <a:stretch>
                  <a:fillRect l="-805" t="-2273" r="-604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4878342-6717-D041-9F6C-318774A80387}"/>
              </a:ext>
            </a:extLst>
          </p:cNvPr>
          <p:cNvSpPr txBox="1"/>
          <p:nvPr/>
        </p:nvSpPr>
        <p:spPr>
          <a:xfrm>
            <a:off x="3299194" y="41667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kumimoji="1" lang="ja-JP" altLang="en-US" sz="1100"/>
              <a:t>小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45814C-5E71-8644-A6AE-83720A0190F0}"/>
              </a:ext>
            </a:extLst>
          </p:cNvPr>
          <p:cNvSpPr txBox="1"/>
          <p:nvPr/>
        </p:nvSpPr>
        <p:spPr>
          <a:xfrm>
            <a:off x="3595247" y="41667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kumimoji="1" lang="ja-JP" altLang="en-US" sz="1100"/>
              <a:t>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DA83F-3BB2-CD42-8C29-A93006CBE636}"/>
              </a:ext>
            </a:extLst>
          </p:cNvPr>
          <p:cNvSpPr txBox="1"/>
          <p:nvPr/>
        </p:nvSpPr>
        <p:spPr>
          <a:xfrm>
            <a:off x="4315327" y="41667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kumimoji="1" lang="ja-JP" altLang="en-US" sz="1100"/>
              <a:t>中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602D2F-D973-FF4B-AD41-6346132AC88E}"/>
              </a:ext>
            </a:extLst>
          </p:cNvPr>
          <p:cNvSpPr txBox="1"/>
          <p:nvPr/>
        </p:nvSpPr>
        <p:spPr>
          <a:xfrm>
            <a:off x="4635443" y="41667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lang="ja-JP" altLang="en-US" sz="1100"/>
              <a:t>中</a:t>
            </a:r>
            <a:endParaRPr kumimoji="1" lang="ja-JP" altLang="en-US" sz="11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281553-E68C-3E4A-B509-EEB51E55C68E}"/>
              </a:ext>
            </a:extLst>
          </p:cNvPr>
          <p:cNvSpPr txBox="1"/>
          <p:nvPr/>
        </p:nvSpPr>
        <p:spPr>
          <a:xfrm>
            <a:off x="5351180" y="41667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lang="ja-JP" altLang="en-US" sz="1100"/>
              <a:t>大</a:t>
            </a:r>
            <a:endParaRPr kumimoji="1" lang="ja-JP" altLang="en-US" sz="11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474427-6886-B64D-B0FD-D5F3760459E3}"/>
              </a:ext>
            </a:extLst>
          </p:cNvPr>
          <p:cNvSpPr txBox="1"/>
          <p:nvPr/>
        </p:nvSpPr>
        <p:spPr>
          <a:xfrm>
            <a:off x="5663275" y="41667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 </a:t>
            </a:r>
            <a:r>
              <a:rPr lang="ja-JP" altLang="en-US" sz="1100"/>
              <a:t>大</a:t>
            </a:r>
            <a:endParaRPr kumimoji="1" lang="ja-JP" altLang="en-US" sz="11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DA080C-2EC7-9C4D-8135-A54BEE3C3F18}"/>
              </a:ext>
            </a:extLst>
          </p:cNvPr>
          <p:cNvSpPr txBox="1"/>
          <p:nvPr/>
        </p:nvSpPr>
        <p:spPr>
          <a:xfrm>
            <a:off x="5908819" y="4515853"/>
            <a:ext cx="3235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company_size_small</a:t>
            </a:r>
          </a:p>
          <a:p>
            <a:r>
              <a:rPr lang="en-US" altLang="ja-JP" sz="2400"/>
              <a:t>company_size_middle</a:t>
            </a:r>
          </a:p>
          <a:p>
            <a:r>
              <a:rPr lang="en-US" altLang="ja-JP" sz="2400"/>
              <a:t>company_size_large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EC70608-500E-264C-B38C-6BC751566F39}"/>
              </a:ext>
            </a:extLst>
          </p:cNvPr>
          <p:cNvSpPr/>
          <p:nvPr/>
        </p:nvSpPr>
        <p:spPr>
          <a:xfrm>
            <a:off x="1824843" y="4543745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age</a:t>
            </a:r>
            <a:endParaRPr lang="ja-JP" altLang="en-US" sz="2400"/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80CD3E9A-12BF-F64F-8CE3-7A35DEB3C64C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4528336" y="3381324"/>
            <a:ext cx="360203" cy="245428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A7EC3C00-E80A-A84C-AEA8-F57FF0C2090A}"/>
              </a:ext>
            </a:extLst>
          </p:cNvPr>
          <p:cNvCxnSpPr>
            <a:stCxn id="10" idx="2"/>
            <a:endCxn id="15" idx="1"/>
          </p:cNvCxnSpPr>
          <p:nvPr/>
        </p:nvCxnSpPr>
        <p:spPr>
          <a:xfrm rot="16200000" flipH="1">
            <a:off x="4859297" y="4066495"/>
            <a:ext cx="687653" cy="1411391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B36523EE-CBD6-5149-9CBA-736A5BD8F3C4}"/>
              </a:ext>
            </a:extLst>
          </p:cNvPr>
          <p:cNvCxnSpPr>
            <a:cxnSpLocks/>
            <a:stCxn id="12" idx="2"/>
            <a:endCxn id="23" idx="2"/>
          </p:cNvCxnSpPr>
          <p:nvPr/>
        </p:nvCxnSpPr>
        <p:spPr>
          <a:xfrm rot="16200000" flipH="1">
            <a:off x="5183354" y="4778292"/>
            <a:ext cx="1094131" cy="3942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>
            <a:extLst>
              <a:ext uri="{FF2B5EF4-FFF2-40B4-BE49-F238E27FC236}">
                <a16:creationId xmlns:a16="http://schemas.microsoft.com/office/drawing/2014/main" id="{50DF8AD6-31A0-B54B-82DB-C8129C401D33}"/>
              </a:ext>
            </a:extLst>
          </p:cNvPr>
          <p:cNvSpPr/>
          <p:nvPr/>
        </p:nvSpPr>
        <p:spPr>
          <a:xfrm>
            <a:off x="5927557" y="5446296"/>
            <a:ext cx="152400" cy="152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D63C78-F41F-6A42-874C-DDF76EB2040D}"/>
              </a:ext>
            </a:extLst>
          </p:cNvPr>
          <p:cNvSpPr txBox="1"/>
          <p:nvPr/>
        </p:nvSpPr>
        <p:spPr>
          <a:xfrm>
            <a:off x="320841" y="5887452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係数が上記のような名前で得られるので、その値について考察</a:t>
            </a:r>
            <a:endParaRPr kumimoji="1" lang="en-US" altLang="ja-JP" sz="2000"/>
          </a:p>
          <a:p>
            <a:r>
              <a:rPr lang="ja-JP" altLang="en-US" sz="2000"/>
              <a:t>学歴は</a:t>
            </a:r>
            <a:r>
              <a:rPr lang="en-US" altLang="ja-JP" sz="2000"/>
              <a:t> education_[middle/high/tech/university]</a:t>
            </a:r>
            <a:r>
              <a:rPr lang="ja-JP" altLang="en-US" sz="2000"/>
              <a:t>という名前に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663014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3FE754C-8466-6144-A0AE-7E4EC5DF4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：敵対的生成ネットワーク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8B6709-2A72-E64D-8582-4A1C72774DE4}"/>
              </a:ext>
            </a:extLst>
          </p:cNvPr>
          <p:cNvSpPr txBox="1"/>
          <p:nvPr/>
        </p:nvSpPr>
        <p:spPr>
          <a:xfrm>
            <a:off x="864626" y="3929897"/>
            <a:ext cx="12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偽造者</a:t>
            </a:r>
            <a:endParaRPr kumimoji="1" lang="en-US" altLang="ja-JP"/>
          </a:p>
          <a:p>
            <a:pPr algn="ctr"/>
            <a:r>
              <a:rPr lang="en-US" altLang="ja-JP"/>
              <a:t>(Generator)</a:t>
            </a:r>
            <a:endParaRPr kumimoji="1"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22D5D0-03CB-3E42-8517-107DCD36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0" y="4600457"/>
            <a:ext cx="2286000" cy="206883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318256-A18F-0044-BFB8-B3D8D219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0" y="2101097"/>
            <a:ext cx="1479712" cy="103251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BB288C-ABE7-144A-85C8-5EF30BB6E9F5}"/>
              </a:ext>
            </a:extLst>
          </p:cNvPr>
          <p:cNvSpPr txBox="1"/>
          <p:nvPr/>
        </p:nvSpPr>
        <p:spPr>
          <a:xfrm>
            <a:off x="739050" y="1267977"/>
            <a:ext cx="1495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博物館</a:t>
            </a:r>
            <a:endParaRPr kumimoji="1" lang="en-US" altLang="ja-JP"/>
          </a:p>
          <a:p>
            <a:pPr algn="ctr"/>
            <a:r>
              <a:rPr lang="en-US" altLang="ja-JP"/>
              <a:t>(Real Dataset)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EE8FEF1-DB9E-5948-88A8-F6AF80B0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0" y="2029977"/>
            <a:ext cx="915755" cy="12192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F4BA49-16A4-2F42-8C59-E75130C4F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0710" y="3005337"/>
            <a:ext cx="1150620" cy="15341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5BB1AA-5AEE-CE47-92E1-19729EFD2D48}"/>
              </a:ext>
            </a:extLst>
          </p:cNvPr>
          <p:cNvSpPr txBox="1"/>
          <p:nvPr/>
        </p:nvSpPr>
        <p:spPr>
          <a:xfrm>
            <a:off x="6769334" y="2121417"/>
            <a:ext cx="158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鑑定者</a:t>
            </a:r>
            <a:endParaRPr kumimoji="1" lang="en-US" altLang="ja-JP"/>
          </a:p>
          <a:p>
            <a:pPr algn="ctr"/>
            <a:r>
              <a:rPr lang="en-US" altLang="ja-JP"/>
              <a:t>(Discriminator)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B6ECE0-6170-C740-B3B5-921E4B403E25}"/>
              </a:ext>
            </a:extLst>
          </p:cNvPr>
          <p:cNvSpPr/>
          <p:nvPr/>
        </p:nvSpPr>
        <p:spPr>
          <a:xfrm>
            <a:off x="6357471" y="469519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提供されたデータが</a:t>
            </a:r>
            <a:endParaRPr lang="en-US" altLang="ja-JP"/>
          </a:p>
          <a:p>
            <a:r>
              <a:rPr lang="ja-JP" altLang="en-US"/>
              <a:t>本物か偽物か見分ける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2A8FDF8-ABA9-A94D-834F-97F1BEB80159}"/>
              </a:ext>
            </a:extLst>
          </p:cNvPr>
          <p:cNvSpPr/>
          <p:nvPr/>
        </p:nvSpPr>
        <p:spPr>
          <a:xfrm>
            <a:off x="2852271" y="476631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/>
              <a:t>ニセのデータを生成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313515-72DC-EC4C-AA05-F35E7A5A9B6E}"/>
              </a:ext>
            </a:extLst>
          </p:cNvPr>
          <p:cNvSpPr/>
          <p:nvPr/>
        </p:nvSpPr>
        <p:spPr>
          <a:xfrm>
            <a:off x="2791311" y="225679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本物のデータを提供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B05B9690-7595-7D42-A163-79DD0D1295C3}"/>
              </a:ext>
            </a:extLst>
          </p:cNvPr>
          <p:cNvSpPr/>
          <p:nvPr/>
        </p:nvSpPr>
        <p:spPr>
          <a:xfrm rot="18900000">
            <a:off x="4282540" y="4191338"/>
            <a:ext cx="611195" cy="4944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BB3CBAD-9869-974A-92D2-04B2CCB3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852936"/>
            <a:ext cx="1347470" cy="1522565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74B4AF35-FF0C-694F-B395-B654EA547778}"/>
              </a:ext>
            </a:extLst>
          </p:cNvPr>
          <p:cNvSpPr/>
          <p:nvPr/>
        </p:nvSpPr>
        <p:spPr>
          <a:xfrm rot="2700000">
            <a:off x="4231739" y="2687658"/>
            <a:ext cx="611195" cy="4944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420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BDC19F-9A34-1342-9328-AEA4E3C83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：敵対的生成ネットワーク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3AEC43-49A6-C545-A2E7-4579B9F2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7" y="1909011"/>
            <a:ext cx="3699662" cy="304298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D4A16D-6F48-4E40-B094-3D32584C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02" y="1989220"/>
            <a:ext cx="4540556" cy="283410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8C0E12-4CCD-4848-97ED-59A11015B895}"/>
              </a:ext>
            </a:extLst>
          </p:cNvPr>
          <p:cNvSpPr txBox="1"/>
          <p:nvPr/>
        </p:nvSpPr>
        <p:spPr>
          <a:xfrm>
            <a:off x="344905" y="1235243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ランタイムのタイプから「ハードウェアアクセラレータ」として</a:t>
            </a:r>
            <a:r>
              <a:rPr kumimoji="1" lang="en-US" altLang="ja-JP"/>
              <a:t>GPU</a:t>
            </a:r>
            <a:r>
              <a:rPr kumimoji="1" lang="ja-JP" altLang="en-US"/>
              <a:t>を選ぶ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74EF47A-7532-C244-93BA-CDF3C47FF260}"/>
              </a:ext>
            </a:extLst>
          </p:cNvPr>
          <p:cNvSpPr/>
          <p:nvPr/>
        </p:nvSpPr>
        <p:spPr>
          <a:xfrm>
            <a:off x="1604211" y="2101516"/>
            <a:ext cx="513348" cy="208547"/>
          </a:xfrm>
          <a:prstGeom prst="roundRect">
            <a:avLst>
              <a:gd name="adj" fmla="val 435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B0DB67D-DC16-B54A-A2C2-60ABBAA5AB58}"/>
              </a:ext>
            </a:extLst>
          </p:cNvPr>
          <p:cNvSpPr/>
          <p:nvPr/>
        </p:nvSpPr>
        <p:spPr>
          <a:xfrm>
            <a:off x="1716506" y="4146884"/>
            <a:ext cx="1179094" cy="224590"/>
          </a:xfrm>
          <a:prstGeom prst="roundRect">
            <a:avLst>
              <a:gd name="adj" fmla="val 435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5AAD422D-7C15-2048-89F3-939B3FCC897A}"/>
              </a:ext>
            </a:extLst>
          </p:cNvPr>
          <p:cNvSpPr/>
          <p:nvPr/>
        </p:nvSpPr>
        <p:spPr>
          <a:xfrm>
            <a:off x="4636168" y="2927683"/>
            <a:ext cx="1981199" cy="232611"/>
          </a:xfrm>
          <a:prstGeom prst="roundRect">
            <a:avLst>
              <a:gd name="adj" fmla="val 435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5C996FE7-11E8-0B4D-996F-8866D681AE99}"/>
              </a:ext>
            </a:extLst>
          </p:cNvPr>
          <p:cNvSpPr/>
          <p:nvPr/>
        </p:nvSpPr>
        <p:spPr>
          <a:xfrm>
            <a:off x="4082716" y="3304674"/>
            <a:ext cx="320842" cy="35629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79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E80720-F87A-6E4F-9011-D205DCEE8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2D09E21-DB51-CE44-A7F6-E4C442514FCD}"/>
              </a:ext>
            </a:extLst>
          </p:cNvPr>
          <p:cNvGrpSpPr/>
          <p:nvPr/>
        </p:nvGrpSpPr>
        <p:grpSpPr>
          <a:xfrm>
            <a:off x="395536" y="1772816"/>
            <a:ext cx="1944216" cy="1944216"/>
            <a:chOff x="755576" y="1196752"/>
            <a:chExt cx="2736304" cy="27363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D4FA8D7-7E15-B04C-BB1A-6301B1B9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196752"/>
              <a:ext cx="2736304" cy="273630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EAEAEBCF-D768-FD49-B672-D1245E346FEC}"/>
                </a:ext>
              </a:extLst>
            </p:cNvPr>
            <p:cNvSpPr/>
            <p:nvPr/>
          </p:nvSpPr>
          <p:spPr>
            <a:xfrm>
              <a:off x="899592" y="2204864"/>
              <a:ext cx="2232248" cy="748218"/>
            </a:xfrm>
            <a:custGeom>
              <a:avLst/>
              <a:gdLst>
                <a:gd name="connsiteX0" fmla="*/ 3891280 w 3891280"/>
                <a:gd name="connsiteY0" fmla="*/ 223520 h 1030178"/>
                <a:gd name="connsiteX1" fmla="*/ 1666240 w 3891280"/>
                <a:gd name="connsiteY1" fmla="*/ 284480 h 1030178"/>
                <a:gd name="connsiteX2" fmla="*/ 1178560 w 3891280"/>
                <a:gd name="connsiteY2" fmla="*/ 508000 h 1030178"/>
                <a:gd name="connsiteX3" fmla="*/ 2387600 w 3891280"/>
                <a:gd name="connsiteY3" fmla="*/ 1026160 h 1030178"/>
                <a:gd name="connsiteX4" fmla="*/ 1066800 w 3891280"/>
                <a:gd name="connsiteY4" fmla="*/ 203200 h 1030178"/>
                <a:gd name="connsiteX5" fmla="*/ 0 w 3891280"/>
                <a:gd name="connsiteY5" fmla="*/ 0 h 103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1280" h="1030178">
                  <a:moveTo>
                    <a:pt x="3891280" y="223520"/>
                  </a:moveTo>
                  <a:cubicBezTo>
                    <a:pt x="3004820" y="230293"/>
                    <a:pt x="2118360" y="237067"/>
                    <a:pt x="1666240" y="284480"/>
                  </a:cubicBezTo>
                  <a:cubicBezTo>
                    <a:pt x="1214120" y="331893"/>
                    <a:pt x="1058333" y="384387"/>
                    <a:pt x="1178560" y="508000"/>
                  </a:cubicBezTo>
                  <a:cubicBezTo>
                    <a:pt x="1298787" y="631613"/>
                    <a:pt x="2406227" y="1076960"/>
                    <a:pt x="2387600" y="1026160"/>
                  </a:cubicBezTo>
                  <a:cubicBezTo>
                    <a:pt x="2368973" y="975360"/>
                    <a:pt x="1464733" y="374227"/>
                    <a:pt x="1066800" y="203200"/>
                  </a:cubicBezTo>
                  <a:cubicBezTo>
                    <a:pt x="668867" y="32173"/>
                    <a:pt x="334433" y="16086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341015B-DFEC-4F45-884E-565582BEC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2204864"/>
              <a:ext cx="360040" cy="352039"/>
            </a:xfrm>
            <a:prstGeom prst="rect">
              <a:avLst/>
            </a:prstGeom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4B688957-5AB2-684E-B1DB-5A0750C1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132856"/>
            <a:ext cx="1550942" cy="151216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0C1B005-1484-F44A-A73A-E5F2EE98E5DD}"/>
              </a:ext>
            </a:extLst>
          </p:cNvPr>
          <p:cNvSpPr txBox="1"/>
          <p:nvPr/>
        </p:nvSpPr>
        <p:spPr>
          <a:xfrm>
            <a:off x="350391" y="1205726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惑星の動きを観測する</a:t>
            </a:r>
            <a:r>
              <a:rPr kumimoji="1" lang="en-US" altLang="ja-JP" sz="2400" dirty="0"/>
              <a:t> (</a:t>
            </a:r>
            <a:r>
              <a:rPr kumimoji="1" lang="ja-JP" altLang="en-US" sz="2400"/>
              <a:t>大量のデータ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7999929-64DE-124A-A3D1-99D399D5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308" y="4697741"/>
            <a:ext cx="1728192" cy="1728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13EAB2-2734-FD44-A37A-7E4C14D342F5}"/>
                  </a:ext>
                </a:extLst>
              </p:cNvPr>
              <p:cNvSpPr txBox="1"/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13EAB2-2734-FD44-A37A-7E4C14D3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blipFill>
                <a:blip r:embed="rId6"/>
                <a:stretch>
                  <a:fillRect t="-1694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DC8CD45-F4C8-5E4D-9E20-DA4ACC6A1276}"/>
              </a:ext>
            </a:extLst>
          </p:cNvPr>
          <p:cNvGrpSpPr/>
          <p:nvPr/>
        </p:nvGrpSpPr>
        <p:grpSpPr>
          <a:xfrm>
            <a:off x="500677" y="5031395"/>
            <a:ext cx="3291794" cy="1512168"/>
            <a:chOff x="5073865" y="4931567"/>
            <a:chExt cx="3291794" cy="1512168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0B3CF055-87B5-0548-B88B-9F843675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1730" y="5445224"/>
              <a:ext cx="576064" cy="556862"/>
            </a:xfrm>
            <a:prstGeom prst="rect">
              <a:avLst/>
            </a:prstGeom>
          </p:spPr>
        </p:pic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FCC978A7-148D-7F4A-8FE0-9377003E121F}"/>
                </a:ext>
              </a:extLst>
            </p:cNvPr>
            <p:cNvSpPr/>
            <p:nvPr/>
          </p:nvSpPr>
          <p:spPr>
            <a:xfrm>
              <a:off x="5567634" y="5219599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33030E7-50CE-0742-9128-123C65119FB7}"/>
                </a:ext>
              </a:extLst>
            </p:cNvPr>
            <p:cNvSpPr/>
            <p:nvPr/>
          </p:nvSpPr>
          <p:spPr>
            <a:xfrm>
              <a:off x="5073865" y="5003575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EBCEA8A-DD33-AD4D-AFE7-8661E6E7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6153" y="5507631"/>
              <a:ext cx="288033" cy="281632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2512AAB6-9DC2-8A44-AEA5-C40C0822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1977" y="4931567"/>
              <a:ext cx="216024" cy="211224"/>
            </a:xfrm>
            <a:prstGeom prst="rect">
              <a:avLst/>
            </a:prstGeom>
          </p:spPr>
        </p:pic>
      </p:grpSp>
      <p:sp>
        <p:nvSpPr>
          <p:cNvPr id="26" name="下矢印 25">
            <a:extLst>
              <a:ext uri="{FF2B5EF4-FFF2-40B4-BE49-F238E27FC236}">
                <a16:creationId xmlns:a16="http://schemas.microsoft.com/office/drawing/2014/main" id="{2312AC1B-9DA9-F148-B87C-462A52A8C60B}"/>
              </a:ext>
            </a:extLst>
          </p:cNvPr>
          <p:cNvSpPr/>
          <p:nvPr/>
        </p:nvSpPr>
        <p:spPr>
          <a:xfrm>
            <a:off x="1981607" y="3830861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DD240B-91E8-904D-887F-F006A97D46B9}"/>
              </a:ext>
            </a:extLst>
          </p:cNvPr>
          <p:cNvSpPr txBox="1"/>
          <p:nvPr/>
        </p:nvSpPr>
        <p:spPr>
          <a:xfrm>
            <a:off x="1616801" y="44569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モデル化</a:t>
            </a:r>
          </a:p>
        </p:txBody>
      </p:sp>
      <p:sp>
        <p:nvSpPr>
          <p:cNvPr id="28" name="下矢印 27">
            <a:extLst>
              <a:ext uri="{FF2B5EF4-FFF2-40B4-BE49-F238E27FC236}">
                <a16:creationId xmlns:a16="http://schemas.microsoft.com/office/drawing/2014/main" id="{38C96674-6A93-7942-9696-FFA17A1F9DAD}"/>
              </a:ext>
            </a:extLst>
          </p:cNvPr>
          <p:cNvSpPr/>
          <p:nvPr/>
        </p:nvSpPr>
        <p:spPr>
          <a:xfrm rot="16200000">
            <a:off x="4237001" y="5295015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39E67-3234-4A49-8DC2-52F3BFE9B7A0}"/>
              </a:ext>
            </a:extLst>
          </p:cNvPr>
          <p:cNvSpPr txBox="1"/>
          <p:nvPr/>
        </p:nvSpPr>
        <p:spPr>
          <a:xfrm>
            <a:off x="6113725" y="368768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法則の抽出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情報圧縮</a:t>
            </a:r>
            <a:r>
              <a:rPr lang="en-US" altLang="ja-JP" sz="2400" dirty="0"/>
              <a:t>)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7136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02A46F-030D-3541-B7D5-2FB9A4DC0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A04AE3C-066A-EE4F-9AAC-5AE85D9A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132856"/>
            <a:ext cx="1550942" cy="15121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62B887-A0CC-2741-A590-3214690AF3BA}"/>
              </a:ext>
            </a:extLst>
          </p:cNvPr>
          <p:cNvSpPr txBox="1"/>
          <p:nvPr/>
        </p:nvSpPr>
        <p:spPr>
          <a:xfrm>
            <a:off x="350391" y="1205726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彗星の動きを予測できる</a:t>
            </a:r>
            <a:r>
              <a:rPr kumimoji="1" lang="en-US" altLang="ja-JP" sz="2400" dirty="0"/>
              <a:t> (</a:t>
            </a:r>
            <a:r>
              <a:rPr kumimoji="1" lang="ja-JP" altLang="en-US" sz="2400"/>
              <a:t>モデルが正しければ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C43F867-E7BE-B144-A695-41CE6B01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08" y="4697741"/>
            <a:ext cx="1728192" cy="1728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50522E6-0BB8-F543-A204-2E2979939715}"/>
                  </a:ext>
                </a:extLst>
              </p:cNvPr>
              <p:cNvSpPr txBox="1"/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50522E6-0BB8-F543-A204-2E2979939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blipFill>
                <a:blip r:embed="rId4"/>
                <a:stretch>
                  <a:fillRect t="-1694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D0B2774-042A-CE40-9323-D1D10D25BCAB}"/>
              </a:ext>
            </a:extLst>
          </p:cNvPr>
          <p:cNvGrpSpPr/>
          <p:nvPr/>
        </p:nvGrpSpPr>
        <p:grpSpPr>
          <a:xfrm>
            <a:off x="500677" y="5031395"/>
            <a:ext cx="3291794" cy="1512168"/>
            <a:chOff x="5073865" y="4931567"/>
            <a:chExt cx="3291794" cy="1512168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0BD20D-F14A-904E-8307-4B22E1C1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1730" y="5445224"/>
              <a:ext cx="576064" cy="556862"/>
            </a:xfrm>
            <a:prstGeom prst="rect">
              <a:avLst/>
            </a:prstGeom>
          </p:spPr>
        </p:pic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49BD9323-A23B-7D4F-B927-91DB4A362786}"/>
                </a:ext>
              </a:extLst>
            </p:cNvPr>
            <p:cNvSpPr/>
            <p:nvPr/>
          </p:nvSpPr>
          <p:spPr>
            <a:xfrm>
              <a:off x="5567634" y="5219599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1E8EC40-D41C-A44F-B3D2-5CFDF367D6F0}"/>
                </a:ext>
              </a:extLst>
            </p:cNvPr>
            <p:cNvSpPr/>
            <p:nvPr/>
          </p:nvSpPr>
          <p:spPr>
            <a:xfrm>
              <a:off x="5073865" y="5003575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3C1A66A-AB96-3643-9EDD-CE13D09F7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6153" y="5507631"/>
              <a:ext cx="288033" cy="28163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93677F9-74C3-CD46-8A36-B4497CF33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1977" y="4931567"/>
              <a:ext cx="216024" cy="211224"/>
            </a:xfrm>
            <a:prstGeom prst="rect">
              <a:avLst/>
            </a:prstGeom>
          </p:spPr>
        </p:pic>
      </p:grpSp>
      <p:sp>
        <p:nvSpPr>
          <p:cNvPr id="17" name="下矢印 16">
            <a:extLst>
              <a:ext uri="{FF2B5EF4-FFF2-40B4-BE49-F238E27FC236}">
                <a16:creationId xmlns:a16="http://schemas.microsoft.com/office/drawing/2014/main" id="{66E63154-EE93-A54D-8A36-CE8BF6448603}"/>
              </a:ext>
            </a:extLst>
          </p:cNvPr>
          <p:cNvSpPr/>
          <p:nvPr/>
        </p:nvSpPr>
        <p:spPr>
          <a:xfrm rot="10800000">
            <a:off x="1664057" y="3703961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4DC38D6-7381-8C49-B058-A962EAE7A6FE}"/>
              </a:ext>
            </a:extLst>
          </p:cNvPr>
          <p:cNvSpPr txBox="1"/>
          <p:nvPr/>
        </p:nvSpPr>
        <p:spPr>
          <a:xfrm>
            <a:off x="1068253" y="43779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モデル計算</a:t>
            </a:r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52E9D11E-E3CF-2244-9FC5-47E7A72E063F}"/>
              </a:ext>
            </a:extLst>
          </p:cNvPr>
          <p:cNvSpPr/>
          <p:nvPr/>
        </p:nvSpPr>
        <p:spPr>
          <a:xfrm rot="5400000">
            <a:off x="4237001" y="5295015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C48CA25-1C5D-AF49-8D01-FDAA0E4AF4D7}"/>
              </a:ext>
            </a:extLst>
          </p:cNvPr>
          <p:cNvSpPr txBox="1"/>
          <p:nvPr/>
        </p:nvSpPr>
        <p:spPr>
          <a:xfrm>
            <a:off x="5868144" y="39771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法則からスタート</a:t>
            </a:r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F3A47D0D-70D7-F04C-8DEB-BB91FC24189E}"/>
              </a:ext>
            </a:extLst>
          </p:cNvPr>
          <p:cNvSpPr/>
          <p:nvPr/>
        </p:nvSpPr>
        <p:spPr>
          <a:xfrm>
            <a:off x="1575715" y="4697741"/>
            <a:ext cx="2447054" cy="1437989"/>
          </a:xfrm>
          <a:custGeom>
            <a:avLst/>
            <a:gdLst>
              <a:gd name="connsiteX0" fmla="*/ 2216846 w 3043015"/>
              <a:gd name="connsiteY0" fmla="*/ 0 h 1778224"/>
              <a:gd name="connsiteX1" fmla="*/ 11057 w 3043015"/>
              <a:gd name="connsiteY1" fmla="*/ 1740569 h 1778224"/>
              <a:gd name="connsiteX2" fmla="*/ 3043015 w 3043015"/>
              <a:gd name="connsiteY2" fmla="*/ 1026695 h 177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3015" h="1778224">
                <a:moveTo>
                  <a:pt x="2216846" y="0"/>
                </a:moveTo>
                <a:cubicBezTo>
                  <a:pt x="1045104" y="784726"/>
                  <a:pt x="-126638" y="1569453"/>
                  <a:pt x="11057" y="1740569"/>
                </a:cubicBezTo>
                <a:cubicBezTo>
                  <a:pt x="148752" y="1911685"/>
                  <a:pt x="1595883" y="1469190"/>
                  <a:pt x="3043015" y="1026695"/>
                </a:cubicBezTo>
              </a:path>
            </a:pathLst>
          </a:cu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04382FE-36BE-A342-A6B3-1721A3E56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7" y="1689687"/>
            <a:ext cx="1774056" cy="177405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0BC3C8C-8B7A-2F41-BE53-AD4D4A8C4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865" y="4338878"/>
            <a:ext cx="407606" cy="387226"/>
          </a:xfrm>
          <a:prstGeom prst="rect">
            <a:avLst/>
          </a:prstGeom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71986FC-CB16-FD4F-B18F-DC3438E98F4A}"/>
              </a:ext>
            </a:extLst>
          </p:cNvPr>
          <p:cNvCxnSpPr/>
          <p:nvPr/>
        </p:nvCxnSpPr>
        <p:spPr>
          <a:xfrm flipV="1">
            <a:off x="3669210" y="4105548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C3CA645-05FE-DA42-A531-BD353987A5D3}"/>
              </a:ext>
            </a:extLst>
          </p:cNvPr>
          <p:cNvCxnSpPr/>
          <p:nvPr/>
        </p:nvCxnSpPr>
        <p:spPr>
          <a:xfrm flipV="1">
            <a:off x="3753098" y="4225635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49B85C7-394E-3648-B35F-895A1274385D}"/>
              </a:ext>
            </a:extLst>
          </p:cNvPr>
          <p:cNvCxnSpPr/>
          <p:nvPr/>
        </p:nvCxnSpPr>
        <p:spPr>
          <a:xfrm flipV="1">
            <a:off x="3836986" y="4337078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8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E6348A-56EA-1443-B69C-4112DB170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124E01B-0F40-6142-889D-13EB1EB317AD}"/>
              </a:ext>
            </a:extLst>
          </p:cNvPr>
          <p:cNvGrpSpPr/>
          <p:nvPr/>
        </p:nvGrpSpPr>
        <p:grpSpPr>
          <a:xfrm>
            <a:off x="515628" y="1942879"/>
            <a:ext cx="1944216" cy="1944216"/>
            <a:chOff x="755576" y="1196752"/>
            <a:chExt cx="2736304" cy="273630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EDCC67F-5F7B-EE40-9EE3-53AB35AB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196752"/>
              <a:ext cx="2736304" cy="273630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46807B28-91BF-EE40-A0A7-62B32DFD77FF}"/>
                </a:ext>
              </a:extLst>
            </p:cNvPr>
            <p:cNvSpPr/>
            <p:nvPr/>
          </p:nvSpPr>
          <p:spPr>
            <a:xfrm>
              <a:off x="899592" y="2204864"/>
              <a:ext cx="2232248" cy="748218"/>
            </a:xfrm>
            <a:custGeom>
              <a:avLst/>
              <a:gdLst>
                <a:gd name="connsiteX0" fmla="*/ 3891280 w 3891280"/>
                <a:gd name="connsiteY0" fmla="*/ 223520 h 1030178"/>
                <a:gd name="connsiteX1" fmla="*/ 1666240 w 3891280"/>
                <a:gd name="connsiteY1" fmla="*/ 284480 h 1030178"/>
                <a:gd name="connsiteX2" fmla="*/ 1178560 w 3891280"/>
                <a:gd name="connsiteY2" fmla="*/ 508000 h 1030178"/>
                <a:gd name="connsiteX3" fmla="*/ 2387600 w 3891280"/>
                <a:gd name="connsiteY3" fmla="*/ 1026160 h 1030178"/>
                <a:gd name="connsiteX4" fmla="*/ 1066800 w 3891280"/>
                <a:gd name="connsiteY4" fmla="*/ 203200 h 1030178"/>
                <a:gd name="connsiteX5" fmla="*/ 0 w 3891280"/>
                <a:gd name="connsiteY5" fmla="*/ 0 h 103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1280" h="1030178">
                  <a:moveTo>
                    <a:pt x="3891280" y="223520"/>
                  </a:moveTo>
                  <a:cubicBezTo>
                    <a:pt x="3004820" y="230293"/>
                    <a:pt x="2118360" y="237067"/>
                    <a:pt x="1666240" y="284480"/>
                  </a:cubicBezTo>
                  <a:cubicBezTo>
                    <a:pt x="1214120" y="331893"/>
                    <a:pt x="1058333" y="384387"/>
                    <a:pt x="1178560" y="508000"/>
                  </a:cubicBezTo>
                  <a:cubicBezTo>
                    <a:pt x="1298787" y="631613"/>
                    <a:pt x="2406227" y="1076960"/>
                    <a:pt x="2387600" y="1026160"/>
                  </a:cubicBezTo>
                  <a:cubicBezTo>
                    <a:pt x="2368973" y="975360"/>
                    <a:pt x="1464733" y="374227"/>
                    <a:pt x="1066800" y="203200"/>
                  </a:cubicBezTo>
                  <a:cubicBezTo>
                    <a:pt x="668867" y="32173"/>
                    <a:pt x="334433" y="16086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14FAD1D-1859-2D49-8A37-CCD7DA88F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2204864"/>
              <a:ext cx="360040" cy="352039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96AA47A1-1978-CC4A-8593-A52854C4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304152"/>
            <a:ext cx="1550942" cy="15121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9A41C8-B0A8-3443-A5EB-87AE079DD160}"/>
              </a:ext>
            </a:extLst>
          </p:cNvPr>
          <p:cNvSpPr txBox="1"/>
          <p:nvPr/>
        </p:nvSpPr>
        <p:spPr>
          <a:xfrm>
            <a:off x="390056" y="89267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011893"/>
                </a:solidFill>
              </a:rPr>
              <a:t>惑星の動き</a:t>
            </a:r>
            <a:r>
              <a:rPr kumimoji="1" lang="ja-JP" altLang="en-US" sz="2400"/>
              <a:t>を観測する</a:t>
            </a:r>
            <a:endParaRPr kumimoji="1" lang="en-US" altLang="ja-JP" sz="2400" dirty="0"/>
          </a:p>
          <a:p>
            <a:r>
              <a:rPr kumimoji="1" lang="en-US" altLang="ja-JP" sz="2400" dirty="0"/>
              <a:t> (</a:t>
            </a:r>
            <a:r>
              <a:rPr kumimoji="1" lang="ja-JP" altLang="en-US" sz="2400"/>
              <a:t>大量のデータ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533CC17-95DC-2546-8F94-EE394FD50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4365104"/>
            <a:ext cx="1778000" cy="1778000"/>
          </a:xfrm>
          <a:prstGeom prst="rect">
            <a:avLst/>
          </a:prstGeom>
        </p:spPr>
      </p:pic>
      <p:sp>
        <p:nvSpPr>
          <p:cNvPr id="12" name="曲折矢印 11">
            <a:extLst>
              <a:ext uri="{FF2B5EF4-FFF2-40B4-BE49-F238E27FC236}">
                <a16:creationId xmlns:a16="http://schemas.microsoft.com/office/drawing/2014/main" id="{02AF7E7F-1F7D-A640-94A5-87039CB3D509}"/>
              </a:ext>
            </a:extLst>
          </p:cNvPr>
          <p:cNvSpPr/>
          <p:nvPr/>
        </p:nvSpPr>
        <p:spPr>
          <a:xfrm flipV="1">
            <a:off x="1698892" y="4571137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9D8277-1946-094B-A3F6-B9DAFC3612F5}"/>
              </a:ext>
            </a:extLst>
          </p:cNvPr>
          <p:cNvSpPr txBox="1"/>
          <p:nvPr/>
        </p:nvSpPr>
        <p:spPr>
          <a:xfrm>
            <a:off x="3059832" y="609329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なんらかのモデルを作る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DCB7F62-5356-8A45-973E-9D4ED96F8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180044"/>
            <a:ext cx="1550942" cy="151216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4E027F-0A42-BA4B-B9A7-50332E5BB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207" y="1736875"/>
            <a:ext cx="1774056" cy="1774056"/>
          </a:xfrm>
          <a:prstGeom prst="rect">
            <a:avLst/>
          </a:prstGeom>
        </p:spPr>
      </p:pic>
      <p:sp>
        <p:nvSpPr>
          <p:cNvPr id="16" name="曲折矢印 15">
            <a:extLst>
              <a:ext uri="{FF2B5EF4-FFF2-40B4-BE49-F238E27FC236}">
                <a16:creationId xmlns:a16="http://schemas.microsoft.com/office/drawing/2014/main" id="{68776C69-26F6-B840-968D-853DF3F62DEE}"/>
              </a:ext>
            </a:extLst>
          </p:cNvPr>
          <p:cNvSpPr/>
          <p:nvPr/>
        </p:nvSpPr>
        <p:spPr>
          <a:xfrm rot="16200000" flipV="1">
            <a:off x="6400276" y="4424252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CB93ED8-64A3-7B46-9C90-889C7D9BE640}"/>
              </a:ext>
            </a:extLst>
          </p:cNvPr>
          <p:cNvSpPr txBox="1"/>
          <p:nvPr/>
        </p:nvSpPr>
        <p:spPr>
          <a:xfrm>
            <a:off x="5076056" y="940949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彗星</a:t>
            </a:r>
            <a:r>
              <a:rPr kumimoji="1" lang="ja-JP" altLang="en-US" sz="2400">
                <a:solidFill>
                  <a:srgbClr val="011893"/>
                </a:solidFill>
              </a:rPr>
              <a:t>の動き</a:t>
            </a:r>
            <a:r>
              <a:rPr kumimoji="1" lang="ja-JP" altLang="en-US" sz="2400"/>
              <a:t>を予測できる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モデルが正しければ</a:t>
            </a:r>
            <a:r>
              <a:rPr lang="en-US" altLang="ja-JP" sz="2400" dirty="0"/>
              <a:t>)</a:t>
            </a:r>
            <a:endParaRPr kumimoji="1"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CEC4F3-6F77-F547-BA94-B76D0100C080}"/>
              </a:ext>
            </a:extLst>
          </p:cNvPr>
          <p:cNvSpPr txBox="1"/>
          <p:nvPr/>
        </p:nvSpPr>
        <p:spPr>
          <a:xfrm>
            <a:off x="599294" y="5493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情報圧縮</a:t>
            </a:r>
          </a:p>
        </p:txBody>
      </p:sp>
    </p:spTree>
    <p:extLst>
      <p:ext uri="{BB962C8B-B14F-4D97-AF65-F5344CB8AC3E}">
        <p14:creationId xmlns:p14="http://schemas.microsoft.com/office/powerpoint/2010/main" val="37885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38CDE5A2-47F9-E64E-B509-2EEB94FC5301}"/>
              </a:ext>
            </a:extLst>
          </p:cNvPr>
          <p:cNvSpPr/>
          <p:nvPr/>
        </p:nvSpPr>
        <p:spPr>
          <a:xfrm>
            <a:off x="8228240" y="2663700"/>
            <a:ext cx="822682" cy="484061"/>
          </a:xfrm>
          <a:prstGeom prst="wedgeRectCallout">
            <a:avLst>
              <a:gd name="adj1" fmla="val -59833"/>
              <a:gd name="adj2" fmla="val -717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7D04F7C3-9C0C-D545-B03E-FFCCC1FAECA6}"/>
              </a:ext>
            </a:extLst>
          </p:cNvPr>
          <p:cNvSpPr/>
          <p:nvPr/>
        </p:nvSpPr>
        <p:spPr>
          <a:xfrm>
            <a:off x="8242486" y="1590599"/>
            <a:ext cx="822682" cy="484061"/>
          </a:xfrm>
          <a:prstGeom prst="wedgeRectCallout">
            <a:avLst>
              <a:gd name="adj1" fmla="val -54958"/>
              <a:gd name="adj2" fmla="val 7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1889543-FE02-F14C-AFFD-549D9D7BE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機械学習の種類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FAB153-B306-EF45-8EAC-F70DC16A9994}"/>
              </a:ext>
            </a:extLst>
          </p:cNvPr>
          <p:cNvSpPr txBox="1"/>
          <p:nvPr/>
        </p:nvSpPr>
        <p:spPr>
          <a:xfrm>
            <a:off x="251520" y="1124744"/>
            <a:ext cx="558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教師あり学習</a:t>
            </a:r>
            <a:r>
              <a:rPr kumimoji="1" lang="en-US" altLang="ja-JP" sz="2800" dirty="0">
                <a:solidFill>
                  <a:srgbClr val="011893"/>
                </a:solidFill>
              </a:rPr>
              <a:t> (Supervised Learning)</a:t>
            </a:r>
            <a:endParaRPr kumimoji="1" lang="ja-JP" altLang="en-US" sz="280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C53ABD-2C70-F240-9DDC-3630887EC732}"/>
              </a:ext>
            </a:extLst>
          </p:cNvPr>
          <p:cNvSpPr txBox="1"/>
          <p:nvPr/>
        </p:nvSpPr>
        <p:spPr>
          <a:xfrm>
            <a:off x="251520" y="2996952"/>
            <a:ext cx="601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教師なし学習</a:t>
            </a:r>
            <a:r>
              <a:rPr kumimoji="1" lang="en-US" altLang="ja-JP" sz="2800" dirty="0">
                <a:solidFill>
                  <a:srgbClr val="011893"/>
                </a:solidFill>
              </a:rPr>
              <a:t> (Unsupervised Learning)</a:t>
            </a:r>
            <a:endParaRPr kumimoji="1" lang="ja-JP" altLang="en-US" sz="28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70F62C-5227-2A41-94A9-177E6D3721F4}"/>
              </a:ext>
            </a:extLst>
          </p:cNvPr>
          <p:cNvSpPr txBox="1"/>
          <p:nvPr/>
        </p:nvSpPr>
        <p:spPr>
          <a:xfrm>
            <a:off x="251520" y="4725144"/>
            <a:ext cx="5803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011893"/>
                </a:solidFill>
              </a:rPr>
              <a:t>強化学習 </a:t>
            </a:r>
            <a:r>
              <a:rPr kumimoji="1" lang="en-US" altLang="ja-JP" sz="2800" dirty="0">
                <a:solidFill>
                  <a:srgbClr val="011893"/>
                </a:solidFill>
              </a:rPr>
              <a:t>(Reinforcement Learning)</a:t>
            </a:r>
            <a:endParaRPr kumimoji="1" lang="ja-JP" altLang="en-US" sz="28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D123FB-5377-2E4B-B19C-F7CDB75243EB}"/>
              </a:ext>
            </a:extLst>
          </p:cNvPr>
          <p:cNvSpPr txBox="1"/>
          <p:nvPr/>
        </p:nvSpPr>
        <p:spPr>
          <a:xfrm>
            <a:off x="627969" y="186517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「問題と解答のセット」を与えて学習させる</a:t>
            </a:r>
            <a:r>
              <a:rPr lang="ja-JP" altLang="en-US"/>
              <a:t>方法</a:t>
            </a:r>
            <a:endParaRPr lang="en-US" altLang="ja-JP" dirty="0"/>
          </a:p>
          <a:p>
            <a:r>
              <a:rPr lang="ja-JP" altLang="en-US"/>
              <a:t>・画像認識、家賃推定など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B1FB1B-60AE-3F48-80D3-2A4C2934354B}"/>
              </a:ext>
            </a:extLst>
          </p:cNvPr>
          <p:cNvSpPr txBox="1"/>
          <p:nvPr/>
        </p:nvSpPr>
        <p:spPr>
          <a:xfrm>
            <a:off x="596248" y="370644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データだけ与えて、データの分類を行う方法</a:t>
            </a:r>
            <a:endParaRPr kumimoji="1" lang="en-US" altLang="ja-JP" dirty="0"/>
          </a:p>
          <a:p>
            <a:r>
              <a:rPr lang="ja-JP" altLang="en-US"/>
              <a:t>・売上データを解析し、一緒に売れそうな商品を推薦する等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29E50BA-4C5A-0E48-8814-0F259A9FD7E3}"/>
              </a:ext>
            </a:extLst>
          </p:cNvPr>
          <p:cNvGrpSpPr/>
          <p:nvPr/>
        </p:nvGrpSpPr>
        <p:grpSpPr>
          <a:xfrm>
            <a:off x="6455336" y="1340768"/>
            <a:ext cx="959118" cy="1053976"/>
            <a:chOff x="6455336" y="1124744"/>
            <a:chExt cx="1155700" cy="127000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38D0A3B-9E25-534A-9F2D-BF2CB1DE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5336" y="1124744"/>
              <a:ext cx="1155700" cy="1270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941F8DA-51A8-A547-876B-A3171F1AC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1340768"/>
              <a:ext cx="623111" cy="73741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4940BCB-487C-D947-B84A-79B559A86510}"/>
              </a:ext>
            </a:extLst>
          </p:cNvPr>
          <p:cNvGrpSpPr/>
          <p:nvPr/>
        </p:nvGrpSpPr>
        <p:grpSpPr>
          <a:xfrm>
            <a:off x="6455336" y="2394744"/>
            <a:ext cx="959118" cy="1053976"/>
            <a:chOff x="7655538" y="1124744"/>
            <a:chExt cx="1155700" cy="12700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6470EA7B-C26B-514E-A0EF-129B425D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5538" y="1124744"/>
              <a:ext cx="1155700" cy="12700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11E98A-5C69-B540-86F1-97EC1DC6D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9238" y="1345504"/>
              <a:ext cx="568300" cy="754381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247F4-7839-D746-9A26-E99F5B9967A2}"/>
              </a:ext>
            </a:extLst>
          </p:cNvPr>
          <p:cNvSpPr txBox="1"/>
          <p:nvPr/>
        </p:nvSpPr>
        <p:spPr>
          <a:xfrm>
            <a:off x="561183" y="5341303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エージェントの行動に適切に報酬を与えることで</a:t>
            </a:r>
            <a:endParaRPr kumimoji="1" lang="en-US" altLang="ja-JP" dirty="0"/>
          </a:p>
          <a:p>
            <a:r>
              <a:rPr lang="ja-JP" altLang="en-US"/>
              <a:t>最適な行動を学習させる方法</a:t>
            </a:r>
            <a:endParaRPr lang="en-US" altLang="ja-JP" dirty="0"/>
          </a:p>
          <a:p>
            <a:r>
              <a:rPr kumimoji="1" lang="ja-JP" altLang="en-US"/>
              <a:t>・チェスや囲碁の思考ルーチンなど</a:t>
            </a:r>
            <a:endParaRPr kumimoji="1" lang="en-US" altLang="ja-JP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A5201C2-EA08-2941-881E-39F7D2BB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13" y="5122439"/>
            <a:ext cx="1508562" cy="136105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AE82603-F6F0-8347-B295-F5D985B02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002" y="2038185"/>
            <a:ext cx="796484" cy="79648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394261-EC97-E344-A024-B01FF6FA20A3}"/>
              </a:ext>
            </a:extLst>
          </p:cNvPr>
          <p:cNvSpPr txBox="1"/>
          <p:nvPr/>
        </p:nvSpPr>
        <p:spPr>
          <a:xfrm>
            <a:off x="8316416" y="16479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ネコ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224906-7159-7943-A097-8CFC6E7EBED9}"/>
              </a:ext>
            </a:extLst>
          </p:cNvPr>
          <p:cNvSpPr txBox="1"/>
          <p:nvPr/>
        </p:nvSpPr>
        <p:spPr>
          <a:xfrm>
            <a:off x="8285822" y="2721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イヌ</a:t>
            </a:r>
          </a:p>
        </p:txBody>
      </p:sp>
    </p:spTree>
    <p:extLst>
      <p:ext uri="{BB962C8B-B14F-4D97-AF65-F5344CB8AC3E}">
        <p14:creationId xmlns:p14="http://schemas.microsoft.com/office/powerpoint/2010/main" val="6459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66D68CC-C796-EF42-8488-F628A4630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教師あり学習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852EE0-77E3-704E-A44A-10774C876EDD}"/>
              </a:ext>
            </a:extLst>
          </p:cNvPr>
          <p:cNvSpPr txBox="1"/>
          <p:nvPr/>
        </p:nvSpPr>
        <p:spPr>
          <a:xfrm>
            <a:off x="389555" y="827502"/>
            <a:ext cx="4261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分類問題 </a:t>
            </a:r>
            <a:r>
              <a:rPr kumimoji="1" lang="en-US" altLang="ja-JP" sz="3200">
                <a:solidFill>
                  <a:srgbClr val="011893"/>
                </a:solidFill>
              </a:rPr>
              <a:t>(classification)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E6CA124-B670-FA4C-991E-DE075138781F}"/>
              </a:ext>
            </a:extLst>
          </p:cNvPr>
          <p:cNvSpPr txBox="1"/>
          <p:nvPr/>
        </p:nvSpPr>
        <p:spPr>
          <a:xfrm>
            <a:off x="922814" y="1444714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入力に対して「ラベル」を推定する問題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2DAB2D8-9F8F-3741-97E7-E12F082D9C94}"/>
              </a:ext>
            </a:extLst>
          </p:cNvPr>
          <p:cNvGrpSpPr/>
          <p:nvPr/>
        </p:nvGrpSpPr>
        <p:grpSpPr>
          <a:xfrm>
            <a:off x="3048423" y="1881417"/>
            <a:ext cx="2609832" cy="2107952"/>
            <a:chOff x="854880" y="1746028"/>
            <a:chExt cx="2609832" cy="2107952"/>
          </a:xfrm>
        </p:grpSpPr>
        <p:sp>
          <p:nvSpPr>
            <p:cNvPr id="5" name="四角形吹き出し 4">
              <a:extLst>
                <a:ext uri="{FF2B5EF4-FFF2-40B4-BE49-F238E27FC236}">
                  <a16:creationId xmlns:a16="http://schemas.microsoft.com/office/drawing/2014/main" id="{8EC92C03-49D1-B046-B100-222EB76BCA67}"/>
                </a:ext>
              </a:extLst>
            </p:cNvPr>
            <p:cNvSpPr/>
            <p:nvPr/>
          </p:nvSpPr>
          <p:spPr>
            <a:xfrm>
              <a:off x="2627784" y="3068960"/>
              <a:ext cx="822682" cy="484061"/>
            </a:xfrm>
            <a:prstGeom prst="wedgeRectCallout">
              <a:avLst>
                <a:gd name="adj1" fmla="val -59833"/>
                <a:gd name="adj2" fmla="val -7172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四角形吹き出し 5">
              <a:extLst>
                <a:ext uri="{FF2B5EF4-FFF2-40B4-BE49-F238E27FC236}">
                  <a16:creationId xmlns:a16="http://schemas.microsoft.com/office/drawing/2014/main" id="{8432DDE9-3915-0A43-B172-6FA112B4EBD4}"/>
                </a:ext>
              </a:extLst>
            </p:cNvPr>
            <p:cNvSpPr/>
            <p:nvPr/>
          </p:nvSpPr>
          <p:spPr>
            <a:xfrm>
              <a:off x="2642030" y="1995859"/>
              <a:ext cx="822682" cy="484061"/>
            </a:xfrm>
            <a:prstGeom prst="wedgeRectCallout">
              <a:avLst>
                <a:gd name="adj1" fmla="val -54958"/>
                <a:gd name="adj2" fmla="val 774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15662FD-F0B4-1646-8A14-53A694C82552}"/>
                </a:ext>
              </a:extLst>
            </p:cNvPr>
            <p:cNvGrpSpPr/>
            <p:nvPr/>
          </p:nvGrpSpPr>
          <p:grpSpPr>
            <a:xfrm>
              <a:off x="854880" y="1746028"/>
              <a:ext cx="959118" cy="1053976"/>
              <a:chOff x="6455336" y="1124744"/>
              <a:chExt cx="1155700" cy="1270000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703CBA76-9C98-4C46-B53E-967A20439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55336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E87EFCE9-2381-8840-9FA9-7DD3D6F19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240" y="1340768"/>
                <a:ext cx="623111" cy="737410"/>
              </a:xfrm>
              <a:prstGeom prst="rect">
                <a:avLst/>
              </a:prstGeom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992B8B-2A13-DB40-99FD-092A80F35C66}"/>
                </a:ext>
              </a:extLst>
            </p:cNvPr>
            <p:cNvGrpSpPr/>
            <p:nvPr/>
          </p:nvGrpSpPr>
          <p:grpSpPr>
            <a:xfrm>
              <a:off x="854880" y="2800004"/>
              <a:ext cx="959118" cy="1053976"/>
              <a:chOff x="7655538" y="1124744"/>
              <a:chExt cx="1155700" cy="127000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53828A03-A662-1842-9BB6-14838462F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55538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EF5F727C-DDDB-BD4E-80B9-B9BBC4430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9238" y="1345504"/>
                <a:ext cx="568300" cy="754381"/>
              </a:xfrm>
              <a:prstGeom prst="rect">
                <a:avLst/>
              </a:prstGeom>
            </p:spPr>
          </p:pic>
        </p:grp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D2E41CD9-AAE5-8148-80F4-523BD950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5546" y="2443445"/>
              <a:ext cx="796484" cy="796484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3B0D7CD-C594-7640-ADE5-6B9CF5F46BF7}"/>
                </a:ext>
              </a:extLst>
            </p:cNvPr>
            <p:cNvSpPr txBox="1"/>
            <p:nvPr/>
          </p:nvSpPr>
          <p:spPr>
            <a:xfrm>
              <a:off x="2715960" y="20532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ネコ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FFD4F46-3E55-5046-B368-79D5D947632A}"/>
                </a:ext>
              </a:extLst>
            </p:cNvPr>
            <p:cNvSpPr txBox="1"/>
            <p:nvPr/>
          </p:nvSpPr>
          <p:spPr>
            <a:xfrm>
              <a:off x="2685366" y="31263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イヌ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B6BFC1-30FE-4348-B7D6-98389848199D}"/>
              </a:ext>
            </a:extLst>
          </p:cNvPr>
          <p:cNvSpPr txBox="1"/>
          <p:nvPr/>
        </p:nvSpPr>
        <p:spPr>
          <a:xfrm>
            <a:off x="351474" y="3989369"/>
            <a:ext cx="392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回帰問題 </a:t>
            </a:r>
            <a:r>
              <a:rPr kumimoji="1" lang="en-US" altLang="ja-JP" sz="3200">
                <a:solidFill>
                  <a:srgbClr val="011893"/>
                </a:solidFill>
              </a:rPr>
              <a:t>(regression)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AD6312D-C3E2-0242-B42E-645A084D4602}"/>
              </a:ext>
            </a:extLst>
          </p:cNvPr>
          <p:cNvSpPr txBox="1"/>
          <p:nvPr/>
        </p:nvSpPr>
        <p:spPr>
          <a:xfrm>
            <a:off x="899592" y="4613066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入力に対して「値」を推定する問題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DB6FD2D-CD0A-CA44-9BE6-3EC0EABB8CB9}"/>
              </a:ext>
            </a:extLst>
          </p:cNvPr>
          <p:cNvGrpSpPr/>
          <p:nvPr/>
        </p:nvGrpSpPr>
        <p:grpSpPr>
          <a:xfrm>
            <a:off x="2699727" y="5274863"/>
            <a:ext cx="2678723" cy="1244070"/>
            <a:chOff x="683568" y="4902638"/>
            <a:chExt cx="2678723" cy="1244070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BF95AC4-498E-1A4F-A6F6-44C7A5D8E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8" y="4950090"/>
              <a:ext cx="1038435" cy="965745"/>
            </a:xfrm>
            <a:prstGeom prst="rect">
              <a:avLst/>
            </a:prstGeom>
          </p:spPr>
        </p:pic>
        <p:sp>
          <p:nvSpPr>
            <p:cNvPr id="19" name="四角形吹き出し 18">
              <a:extLst>
                <a:ext uri="{FF2B5EF4-FFF2-40B4-BE49-F238E27FC236}">
                  <a16:creationId xmlns:a16="http://schemas.microsoft.com/office/drawing/2014/main" id="{A3FFE7DF-8393-C54E-A5C4-01CF7CF60D84}"/>
                </a:ext>
              </a:extLst>
            </p:cNvPr>
            <p:cNvSpPr/>
            <p:nvPr/>
          </p:nvSpPr>
          <p:spPr>
            <a:xfrm>
              <a:off x="2510247" y="4902638"/>
              <a:ext cx="822682" cy="484061"/>
            </a:xfrm>
            <a:prstGeom prst="wedgeRectCallout">
              <a:avLst>
                <a:gd name="adj1" fmla="val -54958"/>
                <a:gd name="adj2" fmla="val 774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8E02D46B-F419-C246-B812-0654F3A9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3763" y="5350224"/>
              <a:ext cx="796484" cy="796484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46172D9-5CB0-6E43-87AE-81F0C9F95482}"/>
                </a:ext>
              </a:extLst>
            </p:cNvPr>
            <p:cNvSpPr txBox="1"/>
            <p:nvPr/>
          </p:nvSpPr>
          <p:spPr>
            <a:xfrm>
              <a:off x="2485128" y="49500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16</a:t>
              </a:r>
              <a:r>
                <a:rPr kumimoji="1" lang="ja-JP" altLang="en-US"/>
                <a:t>万円</a:t>
              </a: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8B0C6BD-811B-2E48-A4D4-27688A0DC393}"/>
              </a:ext>
            </a:extLst>
          </p:cNvPr>
          <p:cNvSpPr txBox="1"/>
          <p:nvPr/>
        </p:nvSpPr>
        <p:spPr>
          <a:xfrm>
            <a:off x="6012160" y="2543793"/>
            <a:ext cx="2736304" cy="6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写真に写るものがネコかイヌか判定する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4CA2F9-5838-E644-BE92-78698743400C}"/>
              </a:ext>
            </a:extLst>
          </p:cNvPr>
          <p:cNvSpPr txBox="1"/>
          <p:nvPr/>
        </p:nvSpPr>
        <p:spPr>
          <a:xfrm>
            <a:off x="5915762" y="524812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築年数、駅までの距離、周辺施設などから家賃を推定する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9919F35-2BC2-1C42-877E-91AE1CD1D34F}"/>
              </a:ext>
            </a:extLst>
          </p:cNvPr>
          <p:cNvSpPr txBox="1"/>
          <p:nvPr/>
        </p:nvSpPr>
        <p:spPr>
          <a:xfrm>
            <a:off x="293012" y="5235358"/>
            <a:ext cx="22621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築年数</a:t>
            </a:r>
            <a:r>
              <a:rPr lang="en-US" altLang="ja-JP" dirty="0"/>
              <a:t>:  X</a:t>
            </a:r>
            <a:r>
              <a:rPr lang="ja-JP" altLang="en-US"/>
              <a:t>年</a:t>
            </a:r>
            <a:endParaRPr lang="en-US" altLang="ja-JP" dirty="0"/>
          </a:p>
          <a:p>
            <a:r>
              <a:rPr kumimoji="1" lang="ja-JP" altLang="en-US"/>
              <a:t>駅から</a:t>
            </a:r>
            <a:r>
              <a:rPr kumimoji="1" lang="en-US" altLang="ja-JP" dirty="0"/>
              <a:t>: </a:t>
            </a:r>
            <a:r>
              <a:rPr kumimoji="1" lang="ja-JP" altLang="en-US"/>
              <a:t>徒歩</a:t>
            </a:r>
            <a:r>
              <a:rPr kumimoji="1" lang="en-US" altLang="ja-JP" dirty="0"/>
              <a:t>Y</a:t>
            </a:r>
            <a:r>
              <a:rPr kumimoji="1" lang="ja-JP" altLang="en-US"/>
              <a:t>分</a:t>
            </a:r>
            <a:endParaRPr kumimoji="1" lang="en-US" altLang="ja-JP" dirty="0"/>
          </a:p>
          <a:p>
            <a:r>
              <a:rPr lang="ja-JP" altLang="en-US"/>
              <a:t>広さ</a:t>
            </a:r>
            <a:r>
              <a:rPr lang="en-US" altLang="ja-JP" dirty="0"/>
              <a:t>:  Z</a:t>
            </a:r>
            <a:r>
              <a:rPr lang="ja-JP" altLang="en-US"/>
              <a:t>平米</a:t>
            </a:r>
            <a:endParaRPr kumimoji="1" lang="en-US" altLang="ja-JP" dirty="0"/>
          </a:p>
          <a:p>
            <a:r>
              <a:rPr lang="ja-JP" altLang="en-US"/>
              <a:t>近所にコンビニあり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71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EF83B8-D702-2F4D-9868-A5201BC2D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観測と予測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367F4B2-75AC-2144-8BF1-2A6821C9AF0F}"/>
              </a:ext>
            </a:extLst>
          </p:cNvPr>
          <p:cNvGrpSpPr/>
          <p:nvPr/>
        </p:nvGrpSpPr>
        <p:grpSpPr>
          <a:xfrm>
            <a:off x="1691680" y="1901401"/>
            <a:ext cx="4227703" cy="2418081"/>
            <a:chOff x="466128" y="2392276"/>
            <a:chExt cx="4227703" cy="2418081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C6EB21-729C-2645-8332-BF7A2FF9927B}"/>
                </a:ext>
              </a:extLst>
            </p:cNvPr>
            <p:cNvGrpSpPr/>
            <p:nvPr/>
          </p:nvGrpSpPr>
          <p:grpSpPr>
            <a:xfrm>
              <a:off x="466128" y="2959501"/>
              <a:ext cx="3644901" cy="1850856"/>
              <a:chOff x="899592" y="404664"/>
              <a:chExt cx="4348937" cy="2208361"/>
            </a:xfrm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F2CEB7A0-9B38-4448-BE90-A23D3D4279CC}"/>
                  </a:ext>
                </a:extLst>
              </p:cNvPr>
              <p:cNvSpPr/>
              <p:nvPr/>
            </p:nvSpPr>
            <p:spPr>
              <a:xfrm>
                <a:off x="899592" y="404664"/>
                <a:ext cx="144016" cy="100811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40AD80B2-D9B8-354A-A4C5-893C9C2B005A}"/>
                  </a:ext>
                </a:extLst>
              </p:cNvPr>
              <p:cNvSpPr/>
              <p:nvPr/>
            </p:nvSpPr>
            <p:spPr>
              <a:xfrm>
                <a:off x="899592" y="1412776"/>
                <a:ext cx="3168352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8A53F8C-6932-BF4A-8581-3E49F36437DA}"/>
                  </a:ext>
                </a:extLst>
              </p:cNvPr>
              <p:cNvGrpSpPr/>
              <p:nvPr/>
            </p:nvGrpSpPr>
            <p:grpSpPr>
              <a:xfrm>
                <a:off x="1043608" y="692696"/>
                <a:ext cx="2736304" cy="504056"/>
                <a:chOff x="899592" y="2492896"/>
                <a:chExt cx="6768752" cy="1152128"/>
              </a:xfrm>
            </p:grpSpPr>
            <p:sp>
              <p:nvSpPr>
                <p:cNvPr id="16" name="円弧 15">
                  <a:extLst>
                    <a:ext uri="{FF2B5EF4-FFF2-40B4-BE49-F238E27FC236}">
                      <a16:creationId xmlns:a16="http://schemas.microsoft.com/office/drawing/2014/main" id="{828CA555-4FEE-EE46-B57A-17F9FD4523A3}"/>
                    </a:ext>
                  </a:extLst>
                </p:cNvPr>
                <p:cNvSpPr/>
                <p:nvPr/>
              </p:nvSpPr>
              <p:spPr>
                <a:xfrm rot="16200000">
                  <a:off x="2411760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弧 16">
                  <a:extLst>
                    <a:ext uri="{FF2B5EF4-FFF2-40B4-BE49-F238E27FC236}">
                      <a16:creationId xmlns:a16="http://schemas.microsoft.com/office/drawing/2014/main" id="{18F3AB3E-61DA-C848-99D7-F2EF1F54A363}"/>
                    </a:ext>
                  </a:extLst>
                </p:cNvPr>
                <p:cNvSpPr/>
                <p:nvPr/>
              </p:nvSpPr>
              <p:spPr>
                <a:xfrm rot="16200000">
                  <a:off x="1763688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弧 17">
                  <a:extLst>
                    <a:ext uri="{FF2B5EF4-FFF2-40B4-BE49-F238E27FC236}">
                      <a16:creationId xmlns:a16="http://schemas.microsoft.com/office/drawing/2014/main" id="{5053C538-1A4E-934C-9485-4A66E7499E79}"/>
                    </a:ext>
                  </a:extLst>
                </p:cNvPr>
                <p:cNvSpPr/>
                <p:nvPr/>
              </p:nvSpPr>
              <p:spPr>
                <a:xfrm rot="16200000">
                  <a:off x="3059832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円弧 18">
                  <a:extLst>
                    <a:ext uri="{FF2B5EF4-FFF2-40B4-BE49-F238E27FC236}">
                      <a16:creationId xmlns:a16="http://schemas.microsoft.com/office/drawing/2014/main" id="{A1016756-0BCD-934D-BAF6-5D95761CDF51}"/>
                    </a:ext>
                  </a:extLst>
                </p:cNvPr>
                <p:cNvSpPr/>
                <p:nvPr/>
              </p:nvSpPr>
              <p:spPr>
                <a:xfrm rot="16200000">
                  <a:off x="3707904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円弧 19">
                  <a:extLst>
                    <a:ext uri="{FF2B5EF4-FFF2-40B4-BE49-F238E27FC236}">
                      <a16:creationId xmlns:a16="http://schemas.microsoft.com/office/drawing/2014/main" id="{99744C69-20D4-FF40-A221-4E74C775E299}"/>
                    </a:ext>
                  </a:extLst>
                </p:cNvPr>
                <p:cNvSpPr/>
                <p:nvPr/>
              </p:nvSpPr>
              <p:spPr>
                <a:xfrm rot="5400000">
                  <a:off x="3383868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円弧 20">
                  <a:extLst>
                    <a:ext uri="{FF2B5EF4-FFF2-40B4-BE49-F238E27FC236}">
                      <a16:creationId xmlns:a16="http://schemas.microsoft.com/office/drawing/2014/main" id="{701E8C8B-99BB-6144-9338-628744CE189B}"/>
                    </a:ext>
                  </a:extLst>
                </p:cNvPr>
                <p:cNvSpPr/>
                <p:nvPr/>
              </p:nvSpPr>
              <p:spPr>
                <a:xfrm rot="5400000">
                  <a:off x="2735796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弧 21">
                  <a:extLst>
                    <a:ext uri="{FF2B5EF4-FFF2-40B4-BE49-F238E27FC236}">
                      <a16:creationId xmlns:a16="http://schemas.microsoft.com/office/drawing/2014/main" id="{33EA7DF5-A10E-AE46-91AA-DD50EC0D3E6E}"/>
                    </a:ext>
                  </a:extLst>
                </p:cNvPr>
                <p:cNvSpPr/>
                <p:nvPr/>
              </p:nvSpPr>
              <p:spPr>
                <a:xfrm rot="5400000">
                  <a:off x="208772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弧 22">
                  <a:extLst>
                    <a:ext uri="{FF2B5EF4-FFF2-40B4-BE49-F238E27FC236}">
                      <a16:creationId xmlns:a16="http://schemas.microsoft.com/office/drawing/2014/main" id="{6E512818-6BE6-814B-B137-E00D10C57A4A}"/>
                    </a:ext>
                  </a:extLst>
                </p:cNvPr>
                <p:cNvSpPr/>
                <p:nvPr/>
              </p:nvSpPr>
              <p:spPr>
                <a:xfrm rot="16200000">
                  <a:off x="4355976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弧 23">
                  <a:extLst>
                    <a:ext uri="{FF2B5EF4-FFF2-40B4-BE49-F238E27FC236}">
                      <a16:creationId xmlns:a16="http://schemas.microsoft.com/office/drawing/2014/main" id="{94C2CA5D-D47E-2249-92AF-69B3E97C6573}"/>
                    </a:ext>
                  </a:extLst>
                </p:cNvPr>
                <p:cNvSpPr/>
                <p:nvPr/>
              </p:nvSpPr>
              <p:spPr>
                <a:xfrm rot="5400000">
                  <a:off x="4031940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弧 24">
                  <a:extLst>
                    <a:ext uri="{FF2B5EF4-FFF2-40B4-BE49-F238E27FC236}">
                      <a16:creationId xmlns:a16="http://schemas.microsoft.com/office/drawing/2014/main" id="{3FD1B420-042E-2B48-A775-2D597B9E5805}"/>
                    </a:ext>
                  </a:extLst>
                </p:cNvPr>
                <p:cNvSpPr/>
                <p:nvPr/>
              </p:nvSpPr>
              <p:spPr>
                <a:xfrm rot="16200000">
                  <a:off x="5004048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8C535FC-CF74-7D4E-910E-AC7F0F86C64F}"/>
                    </a:ext>
                  </a:extLst>
                </p:cNvPr>
                <p:cNvSpPr/>
                <p:nvPr/>
              </p:nvSpPr>
              <p:spPr>
                <a:xfrm rot="5400000">
                  <a:off x="4680012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4212251A-DFA7-EB4D-B8EC-D360DE565FB7}"/>
                    </a:ext>
                  </a:extLst>
                </p:cNvPr>
                <p:cNvSpPr/>
                <p:nvPr/>
              </p:nvSpPr>
              <p:spPr>
                <a:xfrm rot="16200000">
                  <a:off x="5652120" y="2492896"/>
                  <a:ext cx="1152128" cy="1152128"/>
                </a:xfrm>
                <a:prstGeom prst="arc">
                  <a:avLst>
                    <a:gd name="adj1" fmla="val 16069596"/>
                    <a:gd name="adj2" fmla="val 543833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96698F71-A228-8843-8704-A50EA6D17F53}"/>
                    </a:ext>
                  </a:extLst>
                </p:cNvPr>
                <p:cNvSpPr/>
                <p:nvPr/>
              </p:nvSpPr>
              <p:spPr>
                <a:xfrm rot="5400000">
                  <a:off x="532808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929E2546-3DE3-604F-91D9-B51326A54DBE}"/>
                    </a:ext>
                  </a:extLst>
                </p:cNvPr>
                <p:cNvCxnSpPr>
                  <a:stCxn id="17" idx="0"/>
                </p:cNvCxnSpPr>
                <p:nvPr/>
              </p:nvCxnSpPr>
              <p:spPr>
                <a:xfrm flipH="1">
                  <a:off x="899592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2AA16B19-DAED-B34F-9909-0FAAB7F2C14F}"/>
                    </a:ext>
                  </a:extLst>
                </p:cNvPr>
                <p:cNvCxnSpPr/>
                <p:nvPr/>
              </p:nvCxnSpPr>
              <p:spPr>
                <a:xfrm flipH="1">
                  <a:off x="6804248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4E84EF74-592B-574F-855B-C89AE085FFDD}"/>
                  </a:ext>
                </a:extLst>
              </p:cNvPr>
              <p:cNvGrpSpPr/>
              <p:nvPr/>
            </p:nvGrpSpPr>
            <p:grpSpPr>
              <a:xfrm>
                <a:off x="4067944" y="946820"/>
                <a:ext cx="648072" cy="648072"/>
                <a:chOff x="4067944" y="908720"/>
                <a:chExt cx="648072" cy="648072"/>
              </a:xfrm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2CC1D4E7-254D-584C-B80B-76A0D5E4937C}"/>
                    </a:ext>
                  </a:extLst>
                </p:cNvPr>
                <p:cNvSpPr/>
                <p:nvPr/>
              </p:nvSpPr>
              <p:spPr>
                <a:xfrm>
                  <a:off x="4067944" y="908720"/>
                  <a:ext cx="648072" cy="6480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FCFBDE8C-B5C4-E145-B281-1A59F580FD0D}"/>
                    </a:ext>
                  </a:extLst>
                </p:cNvPr>
                <p:cNvSpPr/>
                <p:nvPr/>
              </p:nvSpPr>
              <p:spPr>
                <a:xfrm>
                  <a:off x="4283968" y="1124744"/>
                  <a:ext cx="207640" cy="2076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F20FBAD0-D424-814B-B084-691358899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900" y="946150"/>
                <a:ext cx="61277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48B99A51-F495-B440-9FD9-7E77918FB492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4716016" y="1270856"/>
                <a:ext cx="2034" cy="4277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三角形 9">
                <a:extLst>
                  <a:ext uri="{FF2B5EF4-FFF2-40B4-BE49-F238E27FC236}">
                    <a16:creationId xmlns:a16="http://schemas.microsoft.com/office/drawing/2014/main" id="{2E693F7A-22C0-F348-9DCF-8E560A7CE94C}"/>
                  </a:ext>
                </a:extLst>
              </p:cNvPr>
              <p:cNvSpPr/>
              <p:nvPr/>
            </p:nvSpPr>
            <p:spPr>
              <a:xfrm>
                <a:off x="4187825" y="1698625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04D852D9-5F5C-6A42-B3E7-10B5EFF6A885}"/>
                  </a:ext>
                </a:extLst>
              </p:cNvPr>
              <p:cNvGrpSpPr/>
              <p:nvPr/>
            </p:nvGrpSpPr>
            <p:grpSpPr>
              <a:xfrm>
                <a:off x="4473575" y="2171700"/>
                <a:ext cx="494220" cy="422401"/>
                <a:chOff x="5168900" y="1403350"/>
                <a:chExt cx="501650" cy="428751"/>
              </a:xfrm>
            </p:grpSpPr>
            <p:sp>
              <p:nvSpPr>
                <p:cNvPr id="12" name="台形 11">
                  <a:extLst>
                    <a:ext uri="{FF2B5EF4-FFF2-40B4-BE49-F238E27FC236}">
                      <a16:creationId xmlns:a16="http://schemas.microsoft.com/office/drawing/2014/main" id="{9844BC8D-2EDC-5F42-B0A8-7A092AFF142D}"/>
                    </a:ext>
                  </a:extLst>
                </p:cNvPr>
                <p:cNvSpPr/>
                <p:nvPr/>
              </p:nvSpPr>
              <p:spPr>
                <a:xfrm>
                  <a:off x="5168900" y="1539874"/>
                  <a:ext cx="501650" cy="29222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アーチ 12">
                  <a:extLst>
                    <a:ext uri="{FF2B5EF4-FFF2-40B4-BE49-F238E27FC236}">
                      <a16:creationId xmlns:a16="http://schemas.microsoft.com/office/drawing/2014/main" id="{53B149D2-A82C-344B-8272-40A1DAF6F03C}"/>
                    </a:ext>
                  </a:extLst>
                </p:cNvPr>
                <p:cNvSpPr/>
                <p:nvPr/>
              </p:nvSpPr>
              <p:spPr>
                <a:xfrm>
                  <a:off x="5299075" y="1403350"/>
                  <a:ext cx="231775" cy="320675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1" name="下矢印 30">
              <a:extLst>
                <a:ext uri="{FF2B5EF4-FFF2-40B4-BE49-F238E27FC236}">
                  <a16:creationId xmlns:a16="http://schemas.microsoft.com/office/drawing/2014/main" id="{BA65431B-F77B-BB48-89AA-8F51B49C819C}"/>
                </a:ext>
              </a:extLst>
            </p:cNvPr>
            <p:cNvSpPr/>
            <p:nvPr/>
          </p:nvSpPr>
          <p:spPr>
            <a:xfrm>
              <a:off x="4077576" y="420075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E086119-8D19-874C-8FE8-7388490AB77A}"/>
                </a:ext>
              </a:extLst>
            </p:cNvPr>
            <p:cNvSpPr txBox="1"/>
            <p:nvPr/>
          </p:nvSpPr>
          <p:spPr>
            <a:xfrm>
              <a:off x="3874376" y="377403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  <a:r>
                <a:rPr kumimoji="1" lang="en-US" altLang="ja-JP" dirty="0"/>
                <a:t> x</a:t>
              </a:r>
              <a:endParaRPr kumimoji="1" lang="ja-JP" altLang="en-US"/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05FEE0F-93FC-6F41-BC78-1AAA036FDB96}"/>
                </a:ext>
              </a:extLst>
            </p:cNvPr>
            <p:cNvGrpSpPr/>
            <p:nvPr/>
          </p:nvGrpSpPr>
          <p:grpSpPr>
            <a:xfrm>
              <a:off x="2853296" y="2964400"/>
              <a:ext cx="147320" cy="454035"/>
              <a:chOff x="1264920" y="3657600"/>
              <a:chExt cx="309880" cy="955040"/>
            </a:xfrm>
          </p:grpSpPr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3268CCDD-CC3E-6B4B-867C-5B0C02693651}"/>
                  </a:ext>
                </a:extLst>
              </p:cNvPr>
              <p:cNvCxnSpPr/>
              <p:nvPr/>
            </p:nvCxnSpPr>
            <p:spPr>
              <a:xfrm flipV="1">
                <a:off x="1270000" y="3657600"/>
                <a:ext cx="0" cy="95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三角形 34">
                <a:extLst>
                  <a:ext uri="{FF2B5EF4-FFF2-40B4-BE49-F238E27FC236}">
                    <a16:creationId xmlns:a16="http://schemas.microsoft.com/office/drawing/2014/main" id="{B9C4F683-6E5D-BB48-B4A0-3344D806AE78}"/>
                  </a:ext>
                </a:extLst>
              </p:cNvPr>
              <p:cNvSpPr/>
              <p:nvPr/>
            </p:nvSpPr>
            <p:spPr>
              <a:xfrm rot="5400000">
                <a:off x="1198880" y="3723640"/>
                <a:ext cx="441960" cy="30988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6" name="下矢印 35">
              <a:extLst>
                <a:ext uri="{FF2B5EF4-FFF2-40B4-BE49-F238E27FC236}">
                  <a16:creationId xmlns:a16="http://schemas.microsoft.com/office/drawing/2014/main" id="{46B8905C-4763-BE4A-8774-84DF6BC74775}"/>
                </a:ext>
              </a:extLst>
            </p:cNvPr>
            <p:cNvSpPr/>
            <p:nvPr/>
          </p:nvSpPr>
          <p:spPr>
            <a:xfrm rot="16200000">
              <a:off x="3061576" y="273771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2357F5A-1266-7A4B-867A-B30AAC5E583C}"/>
                </a:ext>
              </a:extLst>
            </p:cNvPr>
            <p:cNvSpPr txBox="1"/>
            <p:nvPr/>
          </p:nvSpPr>
          <p:spPr>
            <a:xfrm>
              <a:off x="2685656" y="2392276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  <a:r>
                <a:rPr kumimoji="1" lang="en-US" altLang="ja-JP" dirty="0"/>
                <a:t> y</a:t>
              </a:r>
              <a:endParaRPr kumimoji="1" lang="ja-JP" altLang="en-US"/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012885A-BA70-7A49-A0EC-F26F8CC067C6}"/>
              </a:ext>
            </a:extLst>
          </p:cNvPr>
          <p:cNvSpPr txBox="1"/>
          <p:nvPr/>
        </p:nvSpPr>
        <p:spPr>
          <a:xfrm>
            <a:off x="2324722" y="116695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バネの伸びと荷重の関係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E93B6AC-2B5E-514F-8D32-A274124077AC}"/>
              </a:ext>
            </a:extLst>
          </p:cNvPr>
          <p:cNvSpPr txBox="1"/>
          <p:nvPr/>
        </p:nvSpPr>
        <p:spPr>
          <a:xfrm>
            <a:off x="755576" y="4815737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とりあえずいろんな荷重に対して、伸びを測定してみる</a:t>
            </a:r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16A47A18-C354-3D42-BD8F-09B59C80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52" y="5867871"/>
            <a:ext cx="1940849" cy="652831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B0C4891-65FF-C046-972E-2DF2DD5C7917}"/>
              </a:ext>
            </a:extLst>
          </p:cNvPr>
          <p:cNvSpPr txBox="1"/>
          <p:nvPr/>
        </p:nvSpPr>
        <p:spPr>
          <a:xfrm>
            <a:off x="817936" y="596345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データセット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1FE7CB0-7604-5547-B1E3-2D405D98B210}"/>
              </a:ext>
            </a:extLst>
          </p:cNvPr>
          <p:cNvSpPr txBox="1"/>
          <p:nvPr/>
        </p:nvSpPr>
        <p:spPr>
          <a:xfrm>
            <a:off x="4273986" y="5484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伸び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1A75CB5-62C5-084E-A828-729F32A672A2}"/>
              </a:ext>
            </a:extLst>
          </p:cNvPr>
          <p:cNvSpPr txBox="1"/>
          <p:nvPr/>
        </p:nvSpPr>
        <p:spPr>
          <a:xfrm>
            <a:off x="3432517" y="5484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荷重</a:t>
            </a:r>
          </a:p>
        </p:txBody>
      </p:sp>
    </p:spTree>
    <p:extLst>
      <p:ext uri="{BB962C8B-B14F-4D97-AF65-F5344CB8AC3E}">
        <p14:creationId xmlns:p14="http://schemas.microsoft.com/office/powerpoint/2010/main" val="142454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E6348A-56EA-1443-B69C-4112DB170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9A41C8-B0A8-3443-A5EB-87AE079DD160}"/>
              </a:ext>
            </a:extLst>
          </p:cNvPr>
          <p:cNvSpPr txBox="1"/>
          <p:nvPr/>
        </p:nvSpPr>
        <p:spPr>
          <a:xfrm>
            <a:off x="390056" y="892679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荷重</a:t>
            </a:r>
            <a:r>
              <a:rPr lang="en-US" altLang="ja-JP" sz="2400"/>
              <a:t>x</a:t>
            </a:r>
            <a:r>
              <a:rPr lang="ja-JP" altLang="en-US" sz="2400"/>
              <a:t>とバネの伸び</a:t>
            </a:r>
            <a:r>
              <a:rPr lang="en-US" altLang="ja-JP" sz="2400"/>
              <a:t>y</a:t>
            </a:r>
            <a:r>
              <a:rPr lang="ja-JP" altLang="en-US" sz="2400"/>
              <a:t>の</a:t>
            </a:r>
            <a:endParaRPr lang="en-US" altLang="ja-JP" sz="2400"/>
          </a:p>
          <a:p>
            <a:r>
              <a:rPr lang="ja-JP" altLang="en-US" sz="2400"/>
              <a:t>関係をたくさん測定する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533CC17-95DC-2546-8F94-EE394FD5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365104"/>
            <a:ext cx="1778000" cy="1778000"/>
          </a:xfrm>
          <a:prstGeom prst="rect">
            <a:avLst/>
          </a:prstGeom>
        </p:spPr>
      </p:pic>
      <p:sp>
        <p:nvSpPr>
          <p:cNvPr id="12" name="曲折矢印 11">
            <a:extLst>
              <a:ext uri="{FF2B5EF4-FFF2-40B4-BE49-F238E27FC236}">
                <a16:creationId xmlns:a16="http://schemas.microsoft.com/office/drawing/2014/main" id="{02AF7E7F-1F7D-A640-94A5-87039CB3D509}"/>
              </a:ext>
            </a:extLst>
          </p:cNvPr>
          <p:cNvSpPr/>
          <p:nvPr/>
        </p:nvSpPr>
        <p:spPr>
          <a:xfrm flipV="1">
            <a:off x="1698892" y="4571137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9D8277-1946-094B-A3F6-B9DAFC3612F5}"/>
              </a:ext>
            </a:extLst>
          </p:cNvPr>
          <p:cNvSpPr txBox="1"/>
          <p:nvPr/>
        </p:nvSpPr>
        <p:spPr>
          <a:xfrm>
            <a:off x="2761918" y="60932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なんらかのモデルを作る</a:t>
            </a:r>
          </a:p>
        </p:txBody>
      </p:sp>
      <p:sp>
        <p:nvSpPr>
          <p:cNvPr id="16" name="曲折矢印 15">
            <a:extLst>
              <a:ext uri="{FF2B5EF4-FFF2-40B4-BE49-F238E27FC236}">
                <a16:creationId xmlns:a16="http://schemas.microsoft.com/office/drawing/2014/main" id="{68776C69-26F6-B840-968D-853DF3F62DEE}"/>
              </a:ext>
            </a:extLst>
          </p:cNvPr>
          <p:cNvSpPr/>
          <p:nvPr/>
        </p:nvSpPr>
        <p:spPr>
          <a:xfrm rot="16200000" flipV="1">
            <a:off x="6400276" y="4424252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CB93ED8-64A3-7B46-9C90-889C7D9BE640}"/>
              </a:ext>
            </a:extLst>
          </p:cNvPr>
          <p:cNvSpPr txBox="1"/>
          <p:nvPr/>
        </p:nvSpPr>
        <p:spPr>
          <a:xfrm>
            <a:off x="5292080" y="908720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未知の荷重</a:t>
            </a:r>
            <a:r>
              <a:rPr lang="en-US" altLang="ja-JP" sz="2400"/>
              <a:t>x’</a:t>
            </a:r>
            <a:r>
              <a:rPr lang="ja-JP" altLang="en-US" sz="2400"/>
              <a:t>に対して、</a:t>
            </a:r>
            <a:endParaRPr lang="en-US" altLang="ja-JP" sz="2400"/>
          </a:p>
          <a:p>
            <a:r>
              <a:rPr kumimoji="1" lang="ja-JP" altLang="en-US" sz="2400"/>
              <a:t>正しい伸び</a:t>
            </a:r>
            <a:r>
              <a:rPr kumimoji="1" lang="en-US" altLang="ja-JP" sz="2400"/>
              <a:t>y’</a:t>
            </a:r>
            <a:r>
              <a:rPr kumimoji="1" lang="ja-JP" altLang="en-US" sz="2400"/>
              <a:t>を予測できる</a:t>
            </a:r>
            <a:endParaRPr kumimoji="1"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CEC4F3-6F77-F547-BA94-B76D0100C080}"/>
              </a:ext>
            </a:extLst>
          </p:cNvPr>
          <p:cNvSpPr txBox="1"/>
          <p:nvPr/>
        </p:nvSpPr>
        <p:spPr>
          <a:xfrm>
            <a:off x="599294" y="5493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情報圧縮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367F4B2-75AC-2144-8BF1-2A6821C9AF0F}"/>
              </a:ext>
            </a:extLst>
          </p:cNvPr>
          <p:cNvGrpSpPr/>
          <p:nvPr/>
        </p:nvGrpSpPr>
        <p:grpSpPr>
          <a:xfrm>
            <a:off x="539552" y="2276872"/>
            <a:ext cx="3096344" cy="1770988"/>
            <a:chOff x="466128" y="2392276"/>
            <a:chExt cx="4227703" cy="2418081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51C6EB21-729C-2645-8332-BF7A2FF9927B}"/>
                </a:ext>
              </a:extLst>
            </p:cNvPr>
            <p:cNvGrpSpPr/>
            <p:nvPr/>
          </p:nvGrpSpPr>
          <p:grpSpPr>
            <a:xfrm>
              <a:off x="466128" y="2959501"/>
              <a:ext cx="3644901" cy="1850856"/>
              <a:chOff x="899592" y="404664"/>
              <a:chExt cx="4348937" cy="2208361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F2CEB7A0-9B38-4448-BE90-A23D3D4279CC}"/>
                  </a:ext>
                </a:extLst>
              </p:cNvPr>
              <p:cNvSpPr/>
              <p:nvPr/>
            </p:nvSpPr>
            <p:spPr>
              <a:xfrm>
                <a:off x="899592" y="404664"/>
                <a:ext cx="144016" cy="100811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40AD80B2-D9B8-354A-A4C5-893C9C2B005A}"/>
                  </a:ext>
                </a:extLst>
              </p:cNvPr>
              <p:cNvSpPr/>
              <p:nvPr/>
            </p:nvSpPr>
            <p:spPr>
              <a:xfrm>
                <a:off x="899592" y="1412776"/>
                <a:ext cx="3168352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A8A53F8C-6932-BF4A-8581-3E49F36437DA}"/>
                  </a:ext>
                </a:extLst>
              </p:cNvPr>
              <p:cNvGrpSpPr/>
              <p:nvPr/>
            </p:nvGrpSpPr>
            <p:grpSpPr>
              <a:xfrm>
                <a:off x="1043608" y="692696"/>
                <a:ext cx="2736304" cy="504056"/>
                <a:chOff x="899592" y="2492896"/>
                <a:chExt cx="6768752" cy="1152128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28CA555-4FEE-EE46-B57A-17F9FD4523A3}"/>
                    </a:ext>
                  </a:extLst>
                </p:cNvPr>
                <p:cNvSpPr/>
                <p:nvPr/>
              </p:nvSpPr>
              <p:spPr>
                <a:xfrm rot="16200000">
                  <a:off x="2411760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18F3AB3E-61DA-C848-99D7-F2EF1F54A363}"/>
                    </a:ext>
                  </a:extLst>
                </p:cNvPr>
                <p:cNvSpPr/>
                <p:nvPr/>
              </p:nvSpPr>
              <p:spPr>
                <a:xfrm rot="16200000">
                  <a:off x="1763688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5053C538-1A4E-934C-9485-4A66E7499E79}"/>
                    </a:ext>
                  </a:extLst>
                </p:cNvPr>
                <p:cNvSpPr/>
                <p:nvPr/>
              </p:nvSpPr>
              <p:spPr>
                <a:xfrm rot="16200000">
                  <a:off x="3059832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円弧 42">
                  <a:extLst>
                    <a:ext uri="{FF2B5EF4-FFF2-40B4-BE49-F238E27FC236}">
                      <a16:creationId xmlns:a16="http://schemas.microsoft.com/office/drawing/2014/main" id="{A1016756-0BCD-934D-BAF6-5D95761CDF51}"/>
                    </a:ext>
                  </a:extLst>
                </p:cNvPr>
                <p:cNvSpPr/>
                <p:nvPr/>
              </p:nvSpPr>
              <p:spPr>
                <a:xfrm rot="16200000">
                  <a:off x="3707904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円弧 43">
                  <a:extLst>
                    <a:ext uri="{FF2B5EF4-FFF2-40B4-BE49-F238E27FC236}">
                      <a16:creationId xmlns:a16="http://schemas.microsoft.com/office/drawing/2014/main" id="{99744C69-20D4-FF40-A221-4E74C775E299}"/>
                    </a:ext>
                  </a:extLst>
                </p:cNvPr>
                <p:cNvSpPr/>
                <p:nvPr/>
              </p:nvSpPr>
              <p:spPr>
                <a:xfrm rot="5400000">
                  <a:off x="3383868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円弧 44">
                  <a:extLst>
                    <a:ext uri="{FF2B5EF4-FFF2-40B4-BE49-F238E27FC236}">
                      <a16:creationId xmlns:a16="http://schemas.microsoft.com/office/drawing/2014/main" id="{701E8C8B-99BB-6144-9338-628744CE189B}"/>
                    </a:ext>
                  </a:extLst>
                </p:cNvPr>
                <p:cNvSpPr/>
                <p:nvPr/>
              </p:nvSpPr>
              <p:spPr>
                <a:xfrm rot="5400000">
                  <a:off x="2735796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弧 45">
                  <a:extLst>
                    <a:ext uri="{FF2B5EF4-FFF2-40B4-BE49-F238E27FC236}">
                      <a16:creationId xmlns:a16="http://schemas.microsoft.com/office/drawing/2014/main" id="{33EA7DF5-A10E-AE46-91AA-DD50EC0D3E6E}"/>
                    </a:ext>
                  </a:extLst>
                </p:cNvPr>
                <p:cNvSpPr/>
                <p:nvPr/>
              </p:nvSpPr>
              <p:spPr>
                <a:xfrm rot="5400000">
                  <a:off x="208772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弧 46">
                  <a:extLst>
                    <a:ext uri="{FF2B5EF4-FFF2-40B4-BE49-F238E27FC236}">
                      <a16:creationId xmlns:a16="http://schemas.microsoft.com/office/drawing/2014/main" id="{6E512818-6BE6-814B-B137-E00D10C57A4A}"/>
                    </a:ext>
                  </a:extLst>
                </p:cNvPr>
                <p:cNvSpPr/>
                <p:nvPr/>
              </p:nvSpPr>
              <p:spPr>
                <a:xfrm rot="16200000">
                  <a:off x="4355976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円弧 47">
                  <a:extLst>
                    <a:ext uri="{FF2B5EF4-FFF2-40B4-BE49-F238E27FC236}">
                      <a16:creationId xmlns:a16="http://schemas.microsoft.com/office/drawing/2014/main" id="{94C2CA5D-D47E-2249-92AF-69B3E97C6573}"/>
                    </a:ext>
                  </a:extLst>
                </p:cNvPr>
                <p:cNvSpPr/>
                <p:nvPr/>
              </p:nvSpPr>
              <p:spPr>
                <a:xfrm rot="5400000">
                  <a:off x="4031940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円弧 48">
                  <a:extLst>
                    <a:ext uri="{FF2B5EF4-FFF2-40B4-BE49-F238E27FC236}">
                      <a16:creationId xmlns:a16="http://schemas.microsoft.com/office/drawing/2014/main" id="{3FD1B420-042E-2B48-A775-2D597B9E5805}"/>
                    </a:ext>
                  </a:extLst>
                </p:cNvPr>
                <p:cNvSpPr/>
                <p:nvPr/>
              </p:nvSpPr>
              <p:spPr>
                <a:xfrm rot="16200000">
                  <a:off x="5004048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" name="円弧 49">
                  <a:extLst>
                    <a:ext uri="{FF2B5EF4-FFF2-40B4-BE49-F238E27FC236}">
                      <a16:creationId xmlns:a16="http://schemas.microsoft.com/office/drawing/2014/main" id="{A8C535FC-CF74-7D4E-910E-AC7F0F86C64F}"/>
                    </a:ext>
                  </a:extLst>
                </p:cNvPr>
                <p:cNvSpPr/>
                <p:nvPr/>
              </p:nvSpPr>
              <p:spPr>
                <a:xfrm rot="5400000">
                  <a:off x="4680012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円弧 50">
                  <a:extLst>
                    <a:ext uri="{FF2B5EF4-FFF2-40B4-BE49-F238E27FC236}">
                      <a16:creationId xmlns:a16="http://schemas.microsoft.com/office/drawing/2014/main" id="{4212251A-DFA7-EB4D-B8EC-D360DE565FB7}"/>
                    </a:ext>
                  </a:extLst>
                </p:cNvPr>
                <p:cNvSpPr/>
                <p:nvPr/>
              </p:nvSpPr>
              <p:spPr>
                <a:xfrm rot="16200000">
                  <a:off x="5652120" y="2492896"/>
                  <a:ext cx="1152128" cy="1152128"/>
                </a:xfrm>
                <a:prstGeom prst="arc">
                  <a:avLst>
                    <a:gd name="adj1" fmla="val 16069596"/>
                    <a:gd name="adj2" fmla="val 543833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円弧 51">
                  <a:extLst>
                    <a:ext uri="{FF2B5EF4-FFF2-40B4-BE49-F238E27FC236}">
                      <a16:creationId xmlns:a16="http://schemas.microsoft.com/office/drawing/2014/main" id="{96698F71-A228-8843-8704-A50EA6D17F53}"/>
                    </a:ext>
                  </a:extLst>
                </p:cNvPr>
                <p:cNvSpPr/>
                <p:nvPr/>
              </p:nvSpPr>
              <p:spPr>
                <a:xfrm rot="5400000">
                  <a:off x="532808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929E2546-3DE3-604F-91D9-B51326A54DBE}"/>
                    </a:ext>
                  </a:extLst>
                </p:cNvPr>
                <p:cNvCxnSpPr>
                  <a:stCxn id="41" idx="0"/>
                </p:cNvCxnSpPr>
                <p:nvPr/>
              </p:nvCxnSpPr>
              <p:spPr>
                <a:xfrm flipH="1">
                  <a:off x="899592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2AA16B19-DAED-B34F-9909-0FAAB7F2C14F}"/>
                    </a:ext>
                  </a:extLst>
                </p:cNvPr>
                <p:cNvCxnSpPr/>
                <p:nvPr/>
              </p:nvCxnSpPr>
              <p:spPr>
                <a:xfrm flipH="1">
                  <a:off x="6804248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E84EF74-592B-574F-855B-C89AE085FFDD}"/>
                  </a:ext>
                </a:extLst>
              </p:cNvPr>
              <p:cNvGrpSpPr/>
              <p:nvPr/>
            </p:nvGrpSpPr>
            <p:grpSpPr>
              <a:xfrm>
                <a:off x="4067944" y="946820"/>
                <a:ext cx="648072" cy="648072"/>
                <a:chOff x="4067944" y="908720"/>
                <a:chExt cx="648072" cy="648072"/>
              </a:xfrm>
            </p:grpSpPr>
            <p:sp>
              <p:nvSpPr>
                <p:cNvPr id="38" name="円/楕円 13">
                  <a:extLst>
                    <a:ext uri="{FF2B5EF4-FFF2-40B4-BE49-F238E27FC236}">
                      <a16:creationId xmlns:a16="http://schemas.microsoft.com/office/drawing/2014/main" id="{2CC1D4E7-254D-584C-B80B-76A0D5E4937C}"/>
                    </a:ext>
                  </a:extLst>
                </p:cNvPr>
                <p:cNvSpPr/>
                <p:nvPr/>
              </p:nvSpPr>
              <p:spPr>
                <a:xfrm>
                  <a:off x="4067944" y="908720"/>
                  <a:ext cx="648072" cy="6480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円/楕円 14">
                  <a:extLst>
                    <a:ext uri="{FF2B5EF4-FFF2-40B4-BE49-F238E27FC236}">
                      <a16:creationId xmlns:a16="http://schemas.microsoft.com/office/drawing/2014/main" id="{FCFBDE8C-B5C4-E145-B281-1A59F580FD0D}"/>
                    </a:ext>
                  </a:extLst>
                </p:cNvPr>
                <p:cNvSpPr/>
                <p:nvPr/>
              </p:nvSpPr>
              <p:spPr>
                <a:xfrm>
                  <a:off x="4283968" y="1124744"/>
                  <a:ext cx="207640" cy="2076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F20FBAD0-D424-814B-B084-691358899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900" y="946150"/>
                <a:ext cx="61277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48B99A51-F495-B440-9FD9-7E77918FB492}"/>
                  </a:ext>
                </a:extLst>
              </p:cNvPr>
              <p:cNvCxnSpPr>
                <a:stCxn id="38" idx="6"/>
              </p:cNvCxnSpPr>
              <p:nvPr/>
            </p:nvCxnSpPr>
            <p:spPr>
              <a:xfrm>
                <a:off x="4716016" y="1270856"/>
                <a:ext cx="2034" cy="4277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三角形 9">
                <a:extLst>
                  <a:ext uri="{FF2B5EF4-FFF2-40B4-BE49-F238E27FC236}">
                    <a16:creationId xmlns:a16="http://schemas.microsoft.com/office/drawing/2014/main" id="{2E693F7A-22C0-F348-9DCF-8E560A7CE94C}"/>
                  </a:ext>
                </a:extLst>
              </p:cNvPr>
              <p:cNvSpPr/>
              <p:nvPr/>
            </p:nvSpPr>
            <p:spPr>
              <a:xfrm>
                <a:off x="4187825" y="1698625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04D852D9-5F5C-6A42-B3E7-10B5EFF6A885}"/>
                  </a:ext>
                </a:extLst>
              </p:cNvPr>
              <p:cNvGrpSpPr/>
              <p:nvPr/>
            </p:nvGrpSpPr>
            <p:grpSpPr>
              <a:xfrm>
                <a:off x="4473575" y="2171700"/>
                <a:ext cx="494220" cy="422401"/>
                <a:chOff x="5168900" y="1403350"/>
                <a:chExt cx="501650" cy="428751"/>
              </a:xfrm>
            </p:grpSpPr>
            <p:sp>
              <p:nvSpPr>
                <p:cNvPr id="36" name="台形 35">
                  <a:extLst>
                    <a:ext uri="{FF2B5EF4-FFF2-40B4-BE49-F238E27FC236}">
                      <a16:creationId xmlns:a16="http://schemas.microsoft.com/office/drawing/2014/main" id="{9844BC8D-2EDC-5F42-B0A8-7A092AFF142D}"/>
                    </a:ext>
                  </a:extLst>
                </p:cNvPr>
                <p:cNvSpPr/>
                <p:nvPr/>
              </p:nvSpPr>
              <p:spPr>
                <a:xfrm>
                  <a:off x="5168900" y="1539874"/>
                  <a:ext cx="501650" cy="29222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アーチ 36">
                  <a:extLst>
                    <a:ext uri="{FF2B5EF4-FFF2-40B4-BE49-F238E27FC236}">
                      <a16:creationId xmlns:a16="http://schemas.microsoft.com/office/drawing/2014/main" id="{53B149D2-A82C-344B-8272-40A1DAF6F03C}"/>
                    </a:ext>
                  </a:extLst>
                </p:cNvPr>
                <p:cNvSpPr/>
                <p:nvPr/>
              </p:nvSpPr>
              <p:spPr>
                <a:xfrm>
                  <a:off x="5299075" y="1403350"/>
                  <a:ext cx="231775" cy="320675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1" name="下矢印 20">
              <a:extLst>
                <a:ext uri="{FF2B5EF4-FFF2-40B4-BE49-F238E27FC236}">
                  <a16:creationId xmlns:a16="http://schemas.microsoft.com/office/drawing/2014/main" id="{BA65431B-F77B-BB48-89AA-8F51B49C819C}"/>
                </a:ext>
              </a:extLst>
            </p:cNvPr>
            <p:cNvSpPr/>
            <p:nvPr/>
          </p:nvSpPr>
          <p:spPr>
            <a:xfrm>
              <a:off x="4077576" y="420075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E086119-8D19-874C-8FE8-7388490AB77A}"/>
                </a:ext>
              </a:extLst>
            </p:cNvPr>
            <p:cNvSpPr txBox="1"/>
            <p:nvPr/>
          </p:nvSpPr>
          <p:spPr>
            <a:xfrm>
              <a:off x="3874376" y="377403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  <a:r>
                <a:rPr kumimoji="1" lang="en-US" altLang="ja-JP" dirty="0"/>
                <a:t> x</a:t>
              </a:r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05FEE0F-93FC-6F41-BC78-1AAA036FDB96}"/>
                </a:ext>
              </a:extLst>
            </p:cNvPr>
            <p:cNvGrpSpPr/>
            <p:nvPr/>
          </p:nvGrpSpPr>
          <p:grpSpPr>
            <a:xfrm>
              <a:off x="2853296" y="2964400"/>
              <a:ext cx="147320" cy="454035"/>
              <a:chOff x="1264920" y="3657600"/>
              <a:chExt cx="309880" cy="955040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3268CCDD-CC3E-6B4B-867C-5B0C02693651}"/>
                  </a:ext>
                </a:extLst>
              </p:cNvPr>
              <p:cNvCxnSpPr/>
              <p:nvPr/>
            </p:nvCxnSpPr>
            <p:spPr>
              <a:xfrm flipV="1">
                <a:off x="1270000" y="3657600"/>
                <a:ext cx="0" cy="95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三角形 34">
                <a:extLst>
                  <a:ext uri="{FF2B5EF4-FFF2-40B4-BE49-F238E27FC236}">
                    <a16:creationId xmlns:a16="http://schemas.microsoft.com/office/drawing/2014/main" id="{B9C4F683-6E5D-BB48-B4A0-3344D806AE78}"/>
                  </a:ext>
                </a:extLst>
              </p:cNvPr>
              <p:cNvSpPr/>
              <p:nvPr/>
            </p:nvSpPr>
            <p:spPr>
              <a:xfrm rot="5400000">
                <a:off x="1198880" y="3723640"/>
                <a:ext cx="441960" cy="30988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4" name="下矢印 23">
              <a:extLst>
                <a:ext uri="{FF2B5EF4-FFF2-40B4-BE49-F238E27FC236}">
                  <a16:creationId xmlns:a16="http://schemas.microsoft.com/office/drawing/2014/main" id="{46B8905C-4763-BE4A-8774-84DF6BC74775}"/>
                </a:ext>
              </a:extLst>
            </p:cNvPr>
            <p:cNvSpPr/>
            <p:nvPr/>
          </p:nvSpPr>
          <p:spPr>
            <a:xfrm rot="16200000">
              <a:off x="3061576" y="273771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2357F5A-1266-7A4B-867A-B30AAC5E583C}"/>
                </a:ext>
              </a:extLst>
            </p:cNvPr>
            <p:cNvSpPr txBox="1"/>
            <p:nvPr/>
          </p:nvSpPr>
          <p:spPr>
            <a:xfrm>
              <a:off x="2685656" y="2392276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  <a:r>
                <a:rPr kumimoji="1" lang="en-US" altLang="ja-JP" dirty="0"/>
                <a:t> y</a:t>
              </a:r>
              <a:endParaRPr kumimoji="1" lang="ja-JP" altLang="en-US"/>
            </a:p>
          </p:txBody>
        </p:sp>
      </p:grp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2CEB7A0-9B38-4448-BE90-A23D3D4279CC}"/>
              </a:ext>
            </a:extLst>
          </p:cNvPr>
          <p:cNvSpPr/>
          <p:nvPr/>
        </p:nvSpPr>
        <p:spPr>
          <a:xfrm>
            <a:off x="5436096" y="2620296"/>
            <a:ext cx="88401" cy="61880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0AD80B2-D9B8-354A-A4C5-893C9C2B005A}"/>
              </a:ext>
            </a:extLst>
          </p:cNvPr>
          <p:cNvSpPr/>
          <p:nvPr/>
        </p:nvSpPr>
        <p:spPr>
          <a:xfrm>
            <a:off x="5436096" y="3239104"/>
            <a:ext cx="1944826" cy="8840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8A53F8C-6932-BF4A-8581-3E49F36437DA}"/>
              </a:ext>
            </a:extLst>
          </p:cNvPr>
          <p:cNvGrpSpPr/>
          <p:nvPr/>
        </p:nvGrpSpPr>
        <p:grpSpPr>
          <a:xfrm>
            <a:off x="5524497" y="2797098"/>
            <a:ext cx="1679622" cy="309404"/>
            <a:chOff x="899592" y="2492896"/>
            <a:chExt cx="6768752" cy="1152128"/>
          </a:xfrm>
        </p:grpSpPr>
        <p:sp>
          <p:nvSpPr>
            <p:cNvPr id="76" name="円弧 75">
              <a:extLst>
                <a:ext uri="{FF2B5EF4-FFF2-40B4-BE49-F238E27FC236}">
                  <a16:creationId xmlns:a16="http://schemas.microsoft.com/office/drawing/2014/main" id="{828CA555-4FEE-EE46-B57A-17F9FD4523A3}"/>
                </a:ext>
              </a:extLst>
            </p:cNvPr>
            <p:cNvSpPr/>
            <p:nvPr/>
          </p:nvSpPr>
          <p:spPr>
            <a:xfrm rot="16200000">
              <a:off x="2411760" y="2492896"/>
              <a:ext cx="1152128" cy="1152128"/>
            </a:xfrm>
            <a:prstGeom prst="arc">
              <a:avLst>
                <a:gd name="adj1" fmla="val 16200000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弧 76">
              <a:extLst>
                <a:ext uri="{FF2B5EF4-FFF2-40B4-BE49-F238E27FC236}">
                  <a16:creationId xmlns:a16="http://schemas.microsoft.com/office/drawing/2014/main" id="{18F3AB3E-61DA-C848-99D7-F2EF1F54A363}"/>
                </a:ext>
              </a:extLst>
            </p:cNvPr>
            <p:cNvSpPr/>
            <p:nvPr/>
          </p:nvSpPr>
          <p:spPr>
            <a:xfrm rot="16200000">
              <a:off x="1763688" y="2492896"/>
              <a:ext cx="1152128" cy="1152128"/>
            </a:xfrm>
            <a:prstGeom prst="arc">
              <a:avLst>
                <a:gd name="adj1" fmla="val 16200000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弧 77">
              <a:extLst>
                <a:ext uri="{FF2B5EF4-FFF2-40B4-BE49-F238E27FC236}">
                  <a16:creationId xmlns:a16="http://schemas.microsoft.com/office/drawing/2014/main" id="{5053C538-1A4E-934C-9485-4A66E7499E79}"/>
                </a:ext>
              </a:extLst>
            </p:cNvPr>
            <p:cNvSpPr/>
            <p:nvPr/>
          </p:nvSpPr>
          <p:spPr>
            <a:xfrm rot="16200000">
              <a:off x="3059832" y="2492896"/>
              <a:ext cx="1152128" cy="1152128"/>
            </a:xfrm>
            <a:prstGeom prst="arc">
              <a:avLst>
                <a:gd name="adj1" fmla="val 16200000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弧 78">
              <a:extLst>
                <a:ext uri="{FF2B5EF4-FFF2-40B4-BE49-F238E27FC236}">
                  <a16:creationId xmlns:a16="http://schemas.microsoft.com/office/drawing/2014/main" id="{A1016756-0BCD-934D-BAF6-5D95761CDF51}"/>
                </a:ext>
              </a:extLst>
            </p:cNvPr>
            <p:cNvSpPr/>
            <p:nvPr/>
          </p:nvSpPr>
          <p:spPr>
            <a:xfrm rot="16200000">
              <a:off x="3707904" y="2492896"/>
              <a:ext cx="1152128" cy="1152128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弧 79">
              <a:extLst>
                <a:ext uri="{FF2B5EF4-FFF2-40B4-BE49-F238E27FC236}">
                  <a16:creationId xmlns:a16="http://schemas.microsoft.com/office/drawing/2014/main" id="{99744C69-20D4-FF40-A221-4E74C775E299}"/>
                </a:ext>
              </a:extLst>
            </p:cNvPr>
            <p:cNvSpPr/>
            <p:nvPr/>
          </p:nvSpPr>
          <p:spPr>
            <a:xfrm rot="5400000">
              <a:off x="3383868" y="2816932"/>
              <a:ext cx="1152128" cy="504056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弧 80">
              <a:extLst>
                <a:ext uri="{FF2B5EF4-FFF2-40B4-BE49-F238E27FC236}">
                  <a16:creationId xmlns:a16="http://schemas.microsoft.com/office/drawing/2014/main" id="{701E8C8B-99BB-6144-9338-628744CE189B}"/>
                </a:ext>
              </a:extLst>
            </p:cNvPr>
            <p:cNvSpPr/>
            <p:nvPr/>
          </p:nvSpPr>
          <p:spPr>
            <a:xfrm rot="5400000">
              <a:off x="2735796" y="2816932"/>
              <a:ext cx="1152128" cy="504056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弧 81">
              <a:extLst>
                <a:ext uri="{FF2B5EF4-FFF2-40B4-BE49-F238E27FC236}">
                  <a16:creationId xmlns:a16="http://schemas.microsoft.com/office/drawing/2014/main" id="{33EA7DF5-A10E-AE46-91AA-DD50EC0D3E6E}"/>
                </a:ext>
              </a:extLst>
            </p:cNvPr>
            <p:cNvSpPr/>
            <p:nvPr/>
          </p:nvSpPr>
          <p:spPr>
            <a:xfrm rot="5400000">
              <a:off x="2087724" y="2816932"/>
              <a:ext cx="1152128" cy="504056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弧 82">
              <a:extLst>
                <a:ext uri="{FF2B5EF4-FFF2-40B4-BE49-F238E27FC236}">
                  <a16:creationId xmlns:a16="http://schemas.microsoft.com/office/drawing/2014/main" id="{6E512818-6BE6-814B-B137-E00D10C57A4A}"/>
                </a:ext>
              </a:extLst>
            </p:cNvPr>
            <p:cNvSpPr/>
            <p:nvPr/>
          </p:nvSpPr>
          <p:spPr>
            <a:xfrm rot="16200000">
              <a:off x="4355976" y="2492896"/>
              <a:ext cx="1152128" cy="1152128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弧 83">
              <a:extLst>
                <a:ext uri="{FF2B5EF4-FFF2-40B4-BE49-F238E27FC236}">
                  <a16:creationId xmlns:a16="http://schemas.microsoft.com/office/drawing/2014/main" id="{94C2CA5D-D47E-2249-92AF-69B3E97C6573}"/>
                </a:ext>
              </a:extLst>
            </p:cNvPr>
            <p:cNvSpPr/>
            <p:nvPr/>
          </p:nvSpPr>
          <p:spPr>
            <a:xfrm rot="5400000">
              <a:off x="4031940" y="2816932"/>
              <a:ext cx="1152128" cy="504056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弧 84">
              <a:extLst>
                <a:ext uri="{FF2B5EF4-FFF2-40B4-BE49-F238E27FC236}">
                  <a16:creationId xmlns:a16="http://schemas.microsoft.com/office/drawing/2014/main" id="{3FD1B420-042E-2B48-A775-2D597B9E5805}"/>
                </a:ext>
              </a:extLst>
            </p:cNvPr>
            <p:cNvSpPr/>
            <p:nvPr/>
          </p:nvSpPr>
          <p:spPr>
            <a:xfrm rot="16200000">
              <a:off x="5004048" y="2492896"/>
              <a:ext cx="1152128" cy="1152128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弧 85">
              <a:extLst>
                <a:ext uri="{FF2B5EF4-FFF2-40B4-BE49-F238E27FC236}">
                  <a16:creationId xmlns:a16="http://schemas.microsoft.com/office/drawing/2014/main" id="{A8C535FC-CF74-7D4E-910E-AC7F0F86C64F}"/>
                </a:ext>
              </a:extLst>
            </p:cNvPr>
            <p:cNvSpPr/>
            <p:nvPr/>
          </p:nvSpPr>
          <p:spPr>
            <a:xfrm rot="5400000">
              <a:off x="4680012" y="2816932"/>
              <a:ext cx="1152128" cy="504056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弧 86">
              <a:extLst>
                <a:ext uri="{FF2B5EF4-FFF2-40B4-BE49-F238E27FC236}">
                  <a16:creationId xmlns:a16="http://schemas.microsoft.com/office/drawing/2014/main" id="{4212251A-DFA7-EB4D-B8EC-D360DE565FB7}"/>
                </a:ext>
              </a:extLst>
            </p:cNvPr>
            <p:cNvSpPr/>
            <p:nvPr/>
          </p:nvSpPr>
          <p:spPr>
            <a:xfrm rot="16200000">
              <a:off x="5652120" y="2492896"/>
              <a:ext cx="1152128" cy="1152128"/>
            </a:xfrm>
            <a:prstGeom prst="arc">
              <a:avLst>
                <a:gd name="adj1" fmla="val 16069596"/>
                <a:gd name="adj2" fmla="val 543833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弧 87">
              <a:extLst>
                <a:ext uri="{FF2B5EF4-FFF2-40B4-BE49-F238E27FC236}">
                  <a16:creationId xmlns:a16="http://schemas.microsoft.com/office/drawing/2014/main" id="{96698F71-A228-8843-8704-A50EA6D17F53}"/>
                </a:ext>
              </a:extLst>
            </p:cNvPr>
            <p:cNvSpPr/>
            <p:nvPr/>
          </p:nvSpPr>
          <p:spPr>
            <a:xfrm rot="5400000">
              <a:off x="5328084" y="2816932"/>
              <a:ext cx="1152128" cy="504056"/>
            </a:xfrm>
            <a:prstGeom prst="arc">
              <a:avLst>
                <a:gd name="adj1" fmla="val 16069596"/>
                <a:gd name="adj2" fmla="val 55145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929E2546-3DE3-604F-91D9-B51326A54DBE}"/>
                </a:ext>
              </a:extLst>
            </p:cNvPr>
            <p:cNvCxnSpPr>
              <a:stCxn id="77" idx="0"/>
            </p:cNvCxnSpPr>
            <p:nvPr/>
          </p:nvCxnSpPr>
          <p:spPr>
            <a:xfrm flipH="1">
              <a:off x="899592" y="3068960"/>
              <a:ext cx="8640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2AA16B19-DAED-B34F-9909-0FAAB7F2C14F}"/>
                </a:ext>
              </a:extLst>
            </p:cNvPr>
            <p:cNvCxnSpPr/>
            <p:nvPr/>
          </p:nvCxnSpPr>
          <p:spPr>
            <a:xfrm flipH="1">
              <a:off x="6804248" y="3068960"/>
              <a:ext cx="8640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4E84EF74-592B-574F-855B-C89AE085FFDD}"/>
              </a:ext>
            </a:extLst>
          </p:cNvPr>
          <p:cNvGrpSpPr/>
          <p:nvPr/>
        </p:nvGrpSpPr>
        <p:grpSpPr>
          <a:xfrm>
            <a:off x="7380922" y="2953087"/>
            <a:ext cx="397805" cy="397805"/>
            <a:chOff x="4067944" y="908720"/>
            <a:chExt cx="648072" cy="648072"/>
          </a:xfrm>
        </p:grpSpPr>
        <p:sp>
          <p:nvSpPr>
            <p:cNvPr id="74" name="円/楕円 13">
              <a:extLst>
                <a:ext uri="{FF2B5EF4-FFF2-40B4-BE49-F238E27FC236}">
                  <a16:creationId xmlns:a16="http://schemas.microsoft.com/office/drawing/2014/main" id="{2CC1D4E7-254D-584C-B80B-76A0D5E4937C}"/>
                </a:ext>
              </a:extLst>
            </p:cNvPr>
            <p:cNvSpPr/>
            <p:nvPr/>
          </p:nvSpPr>
          <p:spPr>
            <a:xfrm>
              <a:off x="4067944" y="908720"/>
              <a:ext cx="648072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14">
              <a:extLst>
                <a:ext uri="{FF2B5EF4-FFF2-40B4-BE49-F238E27FC236}">
                  <a16:creationId xmlns:a16="http://schemas.microsoft.com/office/drawing/2014/main" id="{FCFBDE8C-B5C4-E145-B281-1A59F580FD0D}"/>
                </a:ext>
              </a:extLst>
            </p:cNvPr>
            <p:cNvSpPr/>
            <p:nvPr/>
          </p:nvSpPr>
          <p:spPr>
            <a:xfrm>
              <a:off x="4283968" y="1124744"/>
              <a:ext cx="207640" cy="207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F20FBAD0-D424-814B-B084-691358899CE5}"/>
              </a:ext>
            </a:extLst>
          </p:cNvPr>
          <p:cNvCxnSpPr>
            <a:cxnSpLocks/>
          </p:cNvCxnSpPr>
          <p:nvPr/>
        </p:nvCxnSpPr>
        <p:spPr>
          <a:xfrm flipV="1">
            <a:off x="7199202" y="2952676"/>
            <a:ext cx="376139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48B99A51-F495-B440-9FD9-7E77918FB492}"/>
              </a:ext>
            </a:extLst>
          </p:cNvPr>
          <p:cNvCxnSpPr>
            <a:stCxn id="74" idx="6"/>
          </p:cNvCxnSpPr>
          <p:nvPr/>
        </p:nvCxnSpPr>
        <p:spPr>
          <a:xfrm>
            <a:off x="7778727" y="3151990"/>
            <a:ext cx="1249" cy="2625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三角形 9">
            <a:extLst>
              <a:ext uri="{FF2B5EF4-FFF2-40B4-BE49-F238E27FC236}">
                <a16:creationId xmlns:a16="http://schemas.microsoft.com/office/drawing/2014/main" id="{2E693F7A-22C0-F348-9DCF-8E560A7CE94C}"/>
              </a:ext>
            </a:extLst>
          </p:cNvPr>
          <p:cNvSpPr/>
          <p:nvPr/>
        </p:nvSpPr>
        <p:spPr>
          <a:xfrm>
            <a:off x="7454508" y="3414567"/>
            <a:ext cx="651091" cy="5612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04D852D9-5F5C-6A42-B3E7-10B5EFF6A885}"/>
              </a:ext>
            </a:extLst>
          </p:cNvPr>
          <p:cNvGrpSpPr/>
          <p:nvPr/>
        </p:nvGrpSpPr>
        <p:grpSpPr>
          <a:xfrm>
            <a:off x="7801244" y="3699602"/>
            <a:ext cx="303366" cy="259282"/>
            <a:chOff x="5168900" y="1403350"/>
            <a:chExt cx="501650" cy="428751"/>
          </a:xfrm>
        </p:grpSpPr>
        <p:sp>
          <p:nvSpPr>
            <p:cNvPr id="72" name="台形 71">
              <a:extLst>
                <a:ext uri="{FF2B5EF4-FFF2-40B4-BE49-F238E27FC236}">
                  <a16:creationId xmlns:a16="http://schemas.microsoft.com/office/drawing/2014/main" id="{9844BC8D-2EDC-5F42-B0A8-7A092AFF142D}"/>
                </a:ext>
              </a:extLst>
            </p:cNvPr>
            <p:cNvSpPr/>
            <p:nvPr/>
          </p:nvSpPr>
          <p:spPr>
            <a:xfrm>
              <a:off x="5168900" y="1539874"/>
              <a:ext cx="501650" cy="292227"/>
            </a:xfrm>
            <a:prstGeom prst="trapezoi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53B149D2-A82C-344B-8272-40A1DAF6F03C}"/>
                </a:ext>
              </a:extLst>
            </p:cNvPr>
            <p:cNvSpPr/>
            <p:nvPr/>
          </p:nvSpPr>
          <p:spPr>
            <a:xfrm>
              <a:off x="5299075" y="1403350"/>
              <a:ext cx="231775" cy="320675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下矢印 56">
            <a:extLst>
              <a:ext uri="{FF2B5EF4-FFF2-40B4-BE49-F238E27FC236}">
                <a16:creationId xmlns:a16="http://schemas.microsoft.com/office/drawing/2014/main" id="{BA65431B-F77B-BB48-89AA-8F51B49C819C}"/>
              </a:ext>
            </a:extLst>
          </p:cNvPr>
          <p:cNvSpPr/>
          <p:nvPr/>
        </p:nvSpPr>
        <p:spPr>
          <a:xfrm>
            <a:off x="8081099" y="3529384"/>
            <a:ext cx="215793" cy="26788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E086119-8D19-874C-8FE8-7388490AB77A}"/>
              </a:ext>
            </a:extLst>
          </p:cNvPr>
          <p:cNvSpPr txBox="1"/>
          <p:nvPr/>
        </p:nvSpPr>
        <p:spPr>
          <a:xfrm>
            <a:off x="7932276" y="321685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荷重</a:t>
            </a:r>
            <a:r>
              <a:rPr kumimoji="1" lang="en-US" altLang="ja-JP"/>
              <a:t> x’</a:t>
            </a:r>
            <a:endParaRPr kumimoji="1" lang="ja-JP" altLang="en-US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005FEE0F-93FC-6F41-BC78-1AAA036FDB96}"/>
              </a:ext>
            </a:extLst>
          </p:cNvPr>
          <p:cNvGrpSpPr/>
          <p:nvPr/>
        </p:nvGrpSpPr>
        <p:grpSpPr>
          <a:xfrm>
            <a:off x="7184443" y="2623884"/>
            <a:ext cx="107896" cy="332533"/>
            <a:chOff x="1264920" y="3657600"/>
            <a:chExt cx="309880" cy="955040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268CCDD-CC3E-6B4B-867C-5B0C02693651}"/>
                </a:ext>
              </a:extLst>
            </p:cNvPr>
            <p:cNvCxnSpPr/>
            <p:nvPr/>
          </p:nvCxnSpPr>
          <p:spPr>
            <a:xfrm flipV="1">
              <a:off x="1270000" y="3657600"/>
              <a:ext cx="0" cy="9550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三角形 34">
              <a:extLst>
                <a:ext uri="{FF2B5EF4-FFF2-40B4-BE49-F238E27FC236}">
                  <a16:creationId xmlns:a16="http://schemas.microsoft.com/office/drawing/2014/main" id="{B9C4F683-6E5D-BB48-B4A0-3344D806AE78}"/>
                </a:ext>
              </a:extLst>
            </p:cNvPr>
            <p:cNvSpPr/>
            <p:nvPr/>
          </p:nvSpPr>
          <p:spPr>
            <a:xfrm rot="5400000">
              <a:off x="1198880" y="3723640"/>
              <a:ext cx="441960" cy="309880"/>
            </a:xfrm>
            <a:prstGeom prst="triangl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0" name="下矢印 59">
            <a:extLst>
              <a:ext uri="{FF2B5EF4-FFF2-40B4-BE49-F238E27FC236}">
                <a16:creationId xmlns:a16="http://schemas.microsoft.com/office/drawing/2014/main" id="{46B8905C-4763-BE4A-8774-84DF6BC74775}"/>
              </a:ext>
            </a:extLst>
          </p:cNvPr>
          <p:cNvSpPr/>
          <p:nvPr/>
        </p:nvSpPr>
        <p:spPr>
          <a:xfrm rot="16200000">
            <a:off x="7336986" y="2457862"/>
            <a:ext cx="215793" cy="26788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2357F5A-1266-7A4B-867A-B30AAC5E583C}"/>
              </a:ext>
            </a:extLst>
          </p:cNvPr>
          <p:cNvSpPr txBox="1"/>
          <p:nvPr/>
        </p:nvSpPr>
        <p:spPr>
          <a:xfrm>
            <a:off x="7061665" y="220486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伸び</a:t>
            </a:r>
            <a:r>
              <a:rPr kumimoji="1" lang="en-US" altLang="ja-JP"/>
              <a:t> y’</a:t>
            </a:r>
            <a:endParaRPr kumimoji="1" lang="ja-JP" altLang="en-US"/>
          </a:p>
        </p:txBody>
      </p: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04D852D9-5F5C-6A42-B3E7-10B5EFF6A885}"/>
              </a:ext>
            </a:extLst>
          </p:cNvPr>
          <p:cNvGrpSpPr/>
          <p:nvPr/>
        </p:nvGrpSpPr>
        <p:grpSpPr>
          <a:xfrm>
            <a:off x="7481908" y="3707796"/>
            <a:ext cx="303366" cy="259282"/>
            <a:chOff x="5168900" y="1403350"/>
            <a:chExt cx="501650" cy="428751"/>
          </a:xfrm>
        </p:grpSpPr>
        <p:sp>
          <p:nvSpPr>
            <p:cNvPr id="92" name="台形 91">
              <a:extLst>
                <a:ext uri="{FF2B5EF4-FFF2-40B4-BE49-F238E27FC236}">
                  <a16:creationId xmlns:a16="http://schemas.microsoft.com/office/drawing/2014/main" id="{9844BC8D-2EDC-5F42-B0A8-7A092AFF142D}"/>
                </a:ext>
              </a:extLst>
            </p:cNvPr>
            <p:cNvSpPr/>
            <p:nvPr/>
          </p:nvSpPr>
          <p:spPr>
            <a:xfrm>
              <a:off x="5168900" y="1539874"/>
              <a:ext cx="501650" cy="292227"/>
            </a:xfrm>
            <a:prstGeom prst="trapezoi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アーチ 92">
              <a:extLst>
                <a:ext uri="{FF2B5EF4-FFF2-40B4-BE49-F238E27FC236}">
                  <a16:creationId xmlns:a16="http://schemas.microsoft.com/office/drawing/2014/main" id="{53B149D2-A82C-344B-8272-40A1DAF6F03C}"/>
                </a:ext>
              </a:extLst>
            </p:cNvPr>
            <p:cNvSpPr/>
            <p:nvPr/>
          </p:nvSpPr>
          <p:spPr>
            <a:xfrm>
              <a:off x="5299075" y="1403350"/>
              <a:ext cx="231775" cy="320675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171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7867</TotalTime>
  <Words>1359</Words>
  <Application>Microsoft Office PowerPoint</Application>
  <PresentationFormat>画面に合わせる (4:3)</PresentationFormat>
  <Paragraphs>299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HGｺﾞｼｯｸE</vt:lpstr>
      <vt:lpstr>游ゴシック</vt:lpstr>
      <vt:lpstr>Arial</vt:lpstr>
      <vt:lpstr>Cambria Math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1523</cp:revision>
  <dcterms:created xsi:type="dcterms:W3CDTF">2019-01-02T05:23:01Z</dcterms:created>
  <dcterms:modified xsi:type="dcterms:W3CDTF">2021-12-28T08:37:20Z</dcterms:modified>
</cp:coreProperties>
</file>